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Josefin Slab"/>
      <p:regular r:id="rId28"/>
      <p:bold r:id="rId29"/>
      <p:italic r:id="rId30"/>
      <p:boldItalic r:id="rId31"/>
    </p:embeddedFont>
    <p:embeddedFont>
      <p:font typeface="Anton"/>
      <p:regular r:id="rId32"/>
    </p:embeddedFont>
    <p:embeddedFont>
      <p:font typeface="Staatliches"/>
      <p:regular r:id="rId33"/>
    </p:embeddedFont>
    <p:embeddedFont>
      <p:font typeface="Anaheim"/>
      <p:regular r:id="rId34"/>
    </p:embeddedFont>
    <p:embeddedFont>
      <p:font typeface="Abel"/>
      <p:regular r:id="rId35"/>
    </p:embeddedFont>
    <p:embeddedFont>
      <p:font typeface="Josefin Sans"/>
      <p:regular r:id="rId36"/>
      <p:bold r:id="rId37"/>
      <p:italic r:id="rId38"/>
      <p:boldItalic r:id="rId39"/>
    </p:embeddedFont>
    <p:embeddedFont>
      <p:font typeface="Unica One"/>
      <p:regular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5227">
          <p15:clr>
            <a:srgbClr val="9AA0A6"/>
          </p15:clr>
        </p15:guide>
        <p15:guide id="2" orient="horz" pos="2971">
          <p15:clr>
            <a:srgbClr val="9AA0A6"/>
          </p15:clr>
        </p15:guide>
        <p15:guide id="3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227"/>
        <p:guide pos="2971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UnicaOne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JosefinSlab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JosefinSlab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JosefinSlab-boldItalic.fntdata"/><Relationship Id="rId30" Type="http://schemas.openxmlformats.org/officeDocument/2006/relationships/font" Target="fonts/JosefinSlab-italic.fntdata"/><Relationship Id="rId11" Type="http://schemas.openxmlformats.org/officeDocument/2006/relationships/slide" Target="slides/slide6.xml"/><Relationship Id="rId33" Type="http://schemas.openxmlformats.org/officeDocument/2006/relationships/font" Target="fonts/Staatliches-regular.fntdata"/><Relationship Id="rId10" Type="http://schemas.openxmlformats.org/officeDocument/2006/relationships/slide" Target="slides/slide5.xml"/><Relationship Id="rId32" Type="http://schemas.openxmlformats.org/officeDocument/2006/relationships/font" Target="fonts/Anton-regular.fntdata"/><Relationship Id="rId13" Type="http://schemas.openxmlformats.org/officeDocument/2006/relationships/slide" Target="slides/slide8.xml"/><Relationship Id="rId35" Type="http://schemas.openxmlformats.org/officeDocument/2006/relationships/font" Target="fonts/Abel-regular.fntdata"/><Relationship Id="rId12" Type="http://schemas.openxmlformats.org/officeDocument/2006/relationships/slide" Target="slides/slide7.xml"/><Relationship Id="rId34" Type="http://schemas.openxmlformats.org/officeDocument/2006/relationships/font" Target="fonts/Anaheim-regular.fntdata"/><Relationship Id="rId15" Type="http://schemas.openxmlformats.org/officeDocument/2006/relationships/slide" Target="slides/slide10.xml"/><Relationship Id="rId37" Type="http://schemas.openxmlformats.org/officeDocument/2006/relationships/font" Target="fonts/JosefinSans-bold.fntdata"/><Relationship Id="rId14" Type="http://schemas.openxmlformats.org/officeDocument/2006/relationships/slide" Target="slides/slide9.xml"/><Relationship Id="rId36" Type="http://schemas.openxmlformats.org/officeDocument/2006/relationships/font" Target="fonts/JosefinSans-regular.fntdata"/><Relationship Id="rId17" Type="http://schemas.openxmlformats.org/officeDocument/2006/relationships/slide" Target="slides/slide12.xml"/><Relationship Id="rId39" Type="http://schemas.openxmlformats.org/officeDocument/2006/relationships/font" Target="fonts/JosefinSans-boldItalic.fntdata"/><Relationship Id="rId16" Type="http://schemas.openxmlformats.org/officeDocument/2006/relationships/slide" Target="slides/slide11.xml"/><Relationship Id="rId38" Type="http://schemas.openxmlformats.org/officeDocument/2006/relationships/font" Target="fonts/JosefinSans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bdfa5dac4c_1_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bdfa5dac4c_1_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bdfa5dac4c_1_5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bdfa5dac4c_1_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bdfa5dac4c_1_5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bdfa5dac4c_1_5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bdfa5dac4c_1_5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bdfa5dac4c_1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bdfa5dac4c_1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bdfa5dac4c_1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bdfa5dac4c_1_5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bdfa5dac4c_1_5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bdfa5dac4c_1_7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bdfa5dac4c_1_7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bdfa5dac4c_1_8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bdfa5dac4c_1_8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bdfa5dac4c_1_7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bdfa5dac4c_1_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bdfa5dac4c_1_7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bdfa5dac4c_1_7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bdfa5dac4c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bdfa5dac4c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bdfa5dac4c_1_8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bdfa5dac4c_1_8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ba52632da8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ba52632da8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bdfa5dac4c_1_8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bdfa5dac4c_1_8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5465e7bc0b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5465e7bc0b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bdfa5dac4c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bdfa5dac4c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bdfa5dac4c_1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bdfa5dac4c_1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bdfa5dac4c_1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bdfa5dac4c_1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bdfa5dac4c_1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bdfa5dac4c_1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bdfa5dac4c_1_7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bdfa5dac4c_1_7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bdfa5dac4c_1_3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bdfa5dac4c_1_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bg>
      <p:bgPr>
        <a:solidFill>
          <a:srgbClr val="F3F3F3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833000" y="1050513"/>
            <a:ext cx="3248400" cy="241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3600"/>
              <a:buNone/>
              <a:defRPr b="0" sz="5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833000" y="3299563"/>
            <a:ext cx="3326700" cy="3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None/>
              <a:defRPr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1">
  <p:cSld name="CUSTOM_6_1_1_1_1">
    <p:bg>
      <p:bgPr>
        <a:solidFill>
          <a:srgbClr val="F3F3F3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type="ctrTitle"/>
          </p:nvPr>
        </p:nvSpPr>
        <p:spPr>
          <a:xfrm>
            <a:off x="5641825" y="1658275"/>
            <a:ext cx="2655600" cy="182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4800"/>
              <a:buNone/>
              <a:defRPr b="0" sz="3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9pPr>
          </a:lstStyle>
          <a:p/>
        </p:txBody>
      </p:sp>
      <p:grpSp>
        <p:nvGrpSpPr>
          <p:cNvPr id="65" name="Google Shape;65;p11"/>
          <p:cNvGrpSpPr/>
          <p:nvPr/>
        </p:nvGrpSpPr>
        <p:grpSpPr>
          <a:xfrm>
            <a:off x="429933" y="1083300"/>
            <a:ext cx="4465655" cy="3077191"/>
            <a:chOff x="1211784" y="1483576"/>
            <a:chExt cx="6753864" cy="2714769"/>
          </a:xfrm>
        </p:grpSpPr>
        <p:sp>
          <p:nvSpPr>
            <p:cNvPr id="66" name="Google Shape;66;p11"/>
            <p:cNvSpPr/>
            <p:nvPr/>
          </p:nvSpPr>
          <p:spPr>
            <a:xfrm>
              <a:off x="1211784" y="1575146"/>
              <a:ext cx="6648000" cy="2623200"/>
            </a:xfrm>
            <a:prstGeom prst="roundRect">
              <a:avLst>
                <a:gd fmla="val 4313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1"/>
            <p:cNvSpPr/>
            <p:nvPr/>
          </p:nvSpPr>
          <p:spPr>
            <a:xfrm>
              <a:off x="1317648" y="1483576"/>
              <a:ext cx="6648000" cy="2623200"/>
            </a:xfrm>
            <a:prstGeom prst="roundRect">
              <a:avLst>
                <a:gd fmla="val 4313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">
  <p:cSld name="CUSTOM_6_1_1_2">
    <p:bg>
      <p:bgPr>
        <a:solidFill>
          <a:srgbClr val="F3F3F3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2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2"/>
          <p:cNvSpPr txBox="1"/>
          <p:nvPr>
            <p:ph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NUMBER">
  <p:cSld name="CUSTOM_6_1_1_2_1_1">
    <p:bg>
      <p:bgPr>
        <a:solidFill>
          <a:srgbClr val="F3F3F3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1551538" y="1552688"/>
            <a:ext cx="1887600" cy="4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4" name="Google Shape;74;p13"/>
          <p:cNvSpPr txBox="1"/>
          <p:nvPr>
            <p:ph hasCustomPrompt="1" type="title"/>
          </p:nvPr>
        </p:nvSpPr>
        <p:spPr>
          <a:xfrm>
            <a:off x="1317988" y="938488"/>
            <a:ext cx="2354700" cy="67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b="0" sz="3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3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3"/>
          <p:cNvSpPr txBox="1"/>
          <p:nvPr>
            <p:ph idx="2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">
  <p:cSld name="CUSTOM_6_1_1_2_1_1_1">
    <p:bg>
      <p:bgPr>
        <a:solidFill>
          <a:srgbClr val="F3F3F3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4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4"/>
          <p:cNvSpPr txBox="1"/>
          <p:nvPr>
            <p:ph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  <p:sp>
        <p:nvSpPr>
          <p:cNvPr id="82" name="Google Shape;82;p14"/>
          <p:cNvSpPr txBox="1"/>
          <p:nvPr>
            <p:ph idx="2" type="title"/>
          </p:nvPr>
        </p:nvSpPr>
        <p:spPr>
          <a:xfrm>
            <a:off x="967226" y="1988923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3" name="Google Shape;83;p14"/>
          <p:cNvSpPr txBox="1"/>
          <p:nvPr>
            <p:ph idx="1" type="subTitle"/>
          </p:nvPr>
        </p:nvSpPr>
        <p:spPr>
          <a:xfrm>
            <a:off x="783450" y="2437350"/>
            <a:ext cx="22107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84" name="Google Shape;84;p14"/>
          <p:cNvSpPr txBox="1"/>
          <p:nvPr>
            <p:ph idx="3" type="title"/>
          </p:nvPr>
        </p:nvSpPr>
        <p:spPr>
          <a:xfrm>
            <a:off x="6336924" y="1988923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5" name="Google Shape;85;p14"/>
          <p:cNvSpPr txBox="1"/>
          <p:nvPr>
            <p:ph idx="4" type="subTitle"/>
          </p:nvPr>
        </p:nvSpPr>
        <p:spPr>
          <a:xfrm>
            <a:off x="6153025" y="2437350"/>
            <a:ext cx="22107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86" name="Google Shape;86;p14"/>
          <p:cNvSpPr txBox="1"/>
          <p:nvPr>
            <p:ph idx="5" type="title"/>
          </p:nvPr>
        </p:nvSpPr>
        <p:spPr>
          <a:xfrm>
            <a:off x="3651738" y="36004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7" name="Google Shape;87;p14"/>
          <p:cNvSpPr txBox="1"/>
          <p:nvPr>
            <p:ph idx="6" type="subTitle"/>
          </p:nvPr>
        </p:nvSpPr>
        <p:spPr>
          <a:xfrm>
            <a:off x="3467027" y="4048925"/>
            <a:ext cx="22107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88" name="Google Shape;88;p14"/>
          <p:cNvSpPr txBox="1"/>
          <p:nvPr>
            <p:ph idx="7" type="title"/>
          </p:nvPr>
        </p:nvSpPr>
        <p:spPr>
          <a:xfrm>
            <a:off x="3651738" y="1988923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9" name="Google Shape;89;p14"/>
          <p:cNvSpPr txBox="1"/>
          <p:nvPr>
            <p:ph idx="8" type="subTitle"/>
          </p:nvPr>
        </p:nvSpPr>
        <p:spPr>
          <a:xfrm>
            <a:off x="3467027" y="2437350"/>
            <a:ext cx="22107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90" name="Google Shape;90;p14"/>
          <p:cNvSpPr txBox="1"/>
          <p:nvPr>
            <p:ph idx="9" type="title"/>
          </p:nvPr>
        </p:nvSpPr>
        <p:spPr>
          <a:xfrm>
            <a:off x="966788" y="36004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1" name="Google Shape;91;p14"/>
          <p:cNvSpPr txBox="1"/>
          <p:nvPr>
            <p:ph idx="13" type="subTitle"/>
          </p:nvPr>
        </p:nvSpPr>
        <p:spPr>
          <a:xfrm>
            <a:off x="782925" y="4048925"/>
            <a:ext cx="22107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92" name="Google Shape;92;p14"/>
          <p:cNvSpPr txBox="1"/>
          <p:nvPr>
            <p:ph idx="14" type="title"/>
          </p:nvPr>
        </p:nvSpPr>
        <p:spPr>
          <a:xfrm>
            <a:off x="6336924" y="36004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3" name="Google Shape;93;p14"/>
          <p:cNvSpPr txBox="1"/>
          <p:nvPr>
            <p:ph idx="15" type="subTitle"/>
          </p:nvPr>
        </p:nvSpPr>
        <p:spPr>
          <a:xfrm>
            <a:off x="6152275" y="4048925"/>
            <a:ext cx="22107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17">
    <p:bg>
      <p:bgPr>
        <a:solidFill>
          <a:srgbClr val="F3F3F3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type="ctrTitle"/>
          </p:nvPr>
        </p:nvSpPr>
        <p:spPr>
          <a:xfrm>
            <a:off x="1102925" y="1582025"/>
            <a:ext cx="1429500" cy="792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3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1" type="subTitle"/>
          </p:nvPr>
        </p:nvSpPr>
        <p:spPr>
          <a:xfrm>
            <a:off x="892261" y="2927713"/>
            <a:ext cx="1827900" cy="1671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7" name="Google Shape;97;p15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5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5"/>
          <p:cNvSpPr txBox="1"/>
          <p:nvPr>
            <p:ph idx="2" type="ctrTitle"/>
          </p:nvPr>
        </p:nvSpPr>
        <p:spPr>
          <a:xfrm>
            <a:off x="3836012" y="1582025"/>
            <a:ext cx="1429500" cy="792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3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00" name="Google Shape;100;p15"/>
          <p:cNvSpPr txBox="1"/>
          <p:nvPr>
            <p:ph idx="3" type="subTitle"/>
          </p:nvPr>
        </p:nvSpPr>
        <p:spPr>
          <a:xfrm>
            <a:off x="3625361" y="2927713"/>
            <a:ext cx="1827900" cy="1671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1" name="Google Shape;101;p15"/>
          <p:cNvSpPr txBox="1"/>
          <p:nvPr>
            <p:ph idx="4" type="ctrTitle"/>
          </p:nvPr>
        </p:nvSpPr>
        <p:spPr>
          <a:xfrm>
            <a:off x="6569025" y="1582025"/>
            <a:ext cx="1429500" cy="792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3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02" name="Google Shape;102;p15"/>
          <p:cNvSpPr txBox="1"/>
          <p:nvPr>
            <p:ph idx="5" type="subTitle"/>
          </p:nvPr>
        </p:nvSpPr>
        <p:spPr>
          <a:xfrm>
            <a:off x="6358461" y="2927713"/>
            <a:ext cx="1827900" cy="1671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3" name="Google Shape;103;p15"/>
          <p:cNvSpPr txBox="1"/>
          <p:nvPr>
            <p:ph idx="6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+ TEXT">
  <p:cSld name="CUSTOM_17_1">
    <p:bg>
      <p:bgPr>
        <a:solidFill>
          <a:srgbClr val="F3F3F3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idx="1" type="subTitle"/>
          </p:nvPr>
        </p:nvSpPr>
        <p:spPr>
          <a:xfrm>
            <a:off x="1773600" y="1638000"/>
            <a:ext cx="5596800" cy="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6" name="Google Shape;106;p16"/>
          <p:cNvSpPr txBox="1"/>
          <p:nvPr>
            <p:ph idx="2" type="subTitle"/>
          </p:nvPr>
        </p:nvSpPr>
        <p:spPr>
          <a:xfrm>
            <a:off x="1773600" y="2833794"/>
            <a:ext cx="5596800" cy="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7" name="Google Shape;107;p16"/>
          <p:cNvSpPr txBox="1"/>
          <p:nvPr>
            <p:ph idx="3" type="subTitle"/>
          </p:nvPr>
        </p:nvSpPr>
        <p:spPr>
          <a:xfrm>
            <a:off x="1773600" y="4045475"/>
            <a:ext cx="5596800" cy="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8" name="Google Shape;108;p16"/>
          <p:cNvSpPr txBox="1"/>
          <p:nvPr>
            <p:ph hasCustomPrompt="1" type="title"/>
          </p:nvPr>
        </p:nvSpPr>
        <p:spPr>
          <a:xfrm>
            <a:off x="2808900" y="940200"/>
            <a:ext cx="35262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09" name="Google Shape;109;p16"/>
          <p:cNvSpPr txBox="1"/>
          <p:nvPr>
            <p:ph hasCustomPrompt="1" idx="4" type="title"/>
          </p:nvPr>
        </p:nvSpPr>
        <p:spPr>
          <a:xfrm>
            <a:off x="2808900" y="2151874"/>
            <a:ext cx="35262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10" name="Google Shape;110;p16"/>
          <p:cNvSpPr txBox="1"/>
          <p:nvPr>
            <p:ph hasCustomPrompt="1" idx="5" type="title"/>
          </p:nvPr>
        </p:nvSpPr>
        <p:spPr>
          <a:xfrm>
            <a:off x="2808900" y="3347675"/>
            <a:ext cx="35262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2">
  <p:cSld name="CUSTOM_6_1_1_1_2">
    <p:bg>
      <p:bgPr>
        <a:solidFill>
          <a:srgbClr val="F3F3F3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ctrTitle"/>
          </p:nvPr>
        </p:nvSpPr>
        <p:spPr>
          <a:xfrm>
            <a:off x="2302800" y="1658275"/>
            <a:ext cx="4538400" cy="182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b="0" sz="4800">
                <a:solidFill>
                  <a:srgbClr val="F3F3F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USTOM_6_1_1_2_1_1_1_1">
    <p:bg>
      <p:bgPr>
        <a:solidFill>
          <a:srgbClr val="F3F3F3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type="title"/>
          </p:nvPr>
        </p:nvSpPr>
        <p:spPr>
          <a:xfrm>
            <a:off x="3737772" y="300104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5" name="Google Shape;115;p18"/>
          <p:cNvSpPr txBox="1"/>
          <p:nvPr>
            <p:ph idx="1" type="subTitle"/>
          </p:nvPr>
        </p:nvSpPr>
        <p:spPr>
          <a:xfrm>
            <a:off x="3553122" y="3449475"/>
            <a:ext cx="2210700" cy="9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116" name="Google Shape;116;p18"/>
          <p:cNvSpPr txBox="1"/>
          <p:nvPr>
            <p:ph idx="2" type="title"/>
          </p:nvPr>
        </p:nvSpPr>
        <p:spPr>
          <a:xfrm>
            <a:off x="869647" y="33495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7" name="Google Shape;117;p18"/>
          <p:cNvSpPr txBox="1"/>
          <p:nvPr>
            <p:ph idx="3" type="subTitle"/>
          </p:nvPr>
        </p:nvSpPr>
        <p:spPr>
          <a:xfrm>
            <a:off x="684997" y="3798025"/>
            <a:ext cx="2210700" cy="9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118" name="Google Shape;118;p18"/>
          <p:cNvSpPr txBox="1"/>
          <p:nvPr>
            <p:ph idx="4" type="title"/>
          </p:nvPr>
        </p:nvSpPr>
        <p:spPr>
          <a:xfrm>
            <a:off x="6549147" y="33495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9" name="Google Shape;119;p18"/>
          <p:cNvSpPr txBox="1"/>
          <p:nvPr>
            <p:ph idx="5" type="subTitle"/>
          </p:nvPr>
        </p:nvSpPr>
        <p:spPr>
          <a:xfrm>
            <a:off x="6364497" y="3798025"/>
            <a:ext cx="2210700" cy="9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1_1_2_1">
    <p:bg>
      <p:bgPr>
        <a:solidFill>
          <a:srgbClr val="F3F3F3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/>
          <p:nvPr/>
        </p:nvSpPr>
        <p:spPr>
          <a:xfrm>
            <a:off x="418800" y="612272"/>
            <a:ext cx="3278700" cy="4082400"/>
          </a:xfrm>
          <a:prstGeom prst="roundRect">
            <a:avLst>
              <a:gd fmla="val 4313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9"/>
          <p:cNvSpPr/>
          <p:nvPr/>
        </p:nvSpPr>
        <p:spPr>
          <a:xfrm>
            <a:off x="516007" y="504847"/>
            <a:ext cx="3278700" cy="4082400"/>
          </a:xfrm>
          <a:prstGeom prst="roundRect">
            <a:avLst>
              <a:gd fmla="val 4313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9"/>
          <p:cNvSpPr txBox="1"/>
          <p:nvPr/>
        </p:nvSpPr>
        <p:spPr>
          <a:xfrm>
            <a:off x="833900" y="3428100"/>
            <a:ext cx="2686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CREDITS</a:t>
            </a:r>
            <a:r>
              <a:rPr lang="en" sz="9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: This presentation template was created by </a:t>
            </a:r>
            <a:r>
              <a:rPr b="1" lang="en" sz="900">
                <a:solidFill>
                  <a:schemeClr val="accent3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b="1" lang="en" sz="900">
                <a:solidFill>
                  <a:schemeClr val="accent3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, and infographics &amp; images by </a:t>
            </a:r>
            <a:r>
              <a:rPr b="1" lang="en" sz="900">
                <a:solidFill>
                  <a:schemeClr val="accent3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9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n" sz="9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and illustrations by</a:t>
            </a:r>
            <a:r>
              <a:rPr b="1" lang="en" sz="9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b="1" lang="en" sz="900">
                <a:solidFill>
                  <a:schemeClr val="hlink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5"/>
              </a:rPr>
              <a:t>Storyset</a:t>
            </a:r>
            <a:endParaRPr b="1" sz="7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124" name="Google Shape;124;p19"/>
          <p:cNvSpPr txBox="1"/>
          <p:nvPr>
            <p:ph type="ctrTitle"/>
          </p:nvPr>
        </p:nvSpPr>
        <p:spPr>
          <a:xfrm>
            <a:off x="833911" y="-301775"/>
            <a:ext cx="3248400" cy="241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3600"/>
              <a:buNone/>
              <a:defRPr b="0" sz="6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9pPr>
          </a:lstStyle>
          <a:p/>
        </p:txBody>
      </p:sp>
      <p:sp>
        <p:nvSpPr>
          <p:cNvPr id="125" name="Google Shape;125;p19"/>
          <p:cNvSpPr txBox="1"/>
          <p:nvPr>
            <p:ph idx="1" type="subTitle"/>
          </p:nvPr>
        </p:nvSpPr>
        <p:spPr>
          <a:xfrm>
            <a:off x="833911" y="1947275"/>
            <a:ext cx="3326700" cy="3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None/>
              <a:defRPr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2_1_1">
    <p:bg>
      <p:bgPr>
        <a:solidFill>
          <a:srgbClr val="EFEFEF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TEXT">
  <p:cSld name="CUSTOM_7_1">
    <p:bg>
      <p:bgPr>
        <a:solidFill>
          <a:srgbClr val="F3F3F3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3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 flipH="1">
            <a:off x="889350" y="1030050"/>
            <a:ext cx="7409100" cy="28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Josefin Slab"/>
              <a:buAutoNum type="arabicPeriod"/>
              <a:defRPr sz="11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Thin"/>
              <a:buAutoNum type="alpha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Thin"/>
              <a:buAutoNum type="roman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Thin"/>
              <a:buAutoNum type="arabi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Thin"/>
              <a:buAutoNum type="alpha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Thin"/>
              <a:buAutoNum type="roman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Thin"/>
              <a:buAutoNum type="arabi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Thin"/>
              <a:buAutoNum type="alpha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Thin"/>
              <a:buAutoNum type="roman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bg>
      <p:bgPr>
        <a:solidFill>
          <a:srgbClr val="FDF3E5">
            <a:alpha val="29620"/>
          </a:srgbClr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4">
    <p:bg>
      <p:bgPr>
        <a:solidFill>
          <a:srgbClr val="F3F3F3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ctrTitle"/>
          </p:nvPr>
        </p:nvSpPr>
        <p:spPr>
          <a:xfrm>
            <a:off x="3782800" y="1657625"/>
            <a:ext cx="2127300" cy="3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2" type="ctrTitle"/>
          </p:nvPr>
        </p:nvSpPr>
        <p:spPr>
          <a:xfrm>
            <a:off x="3782800" y="3482450"/>
            <a:ext cx="2309400" cy="3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3" type="ctrTitle"/>
          </p:nvPr>
        </p:nvSpPr>
        <p:spPr>
          <a:xfrm>
            <a:off x="6235575" y="1657625"/>
            <a:ext cx="2253600" cy="3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4" type="ctrTitle"/>
          </p:nvPr>
        </p:nvSpPr>
        <p:spPr>
          <a:xfrm>
            <a:off x="6235575" y="3482450"/>
            <a:ext cx="2253600" cy="3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2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" type="subTitle"/>
          </p:nvPr>
        </p:nvSpPr>
        <p:spPr>
          <a:xfrm>
            <a:off x="3782800" y="1837203"/>
            <a:ext cx="1899900" cy="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5" type="subTitle"/>
          </p:nvPr>
        </p:nvSpPr>
        <p:spPr>
          <a:xfrm>
            <a:off x="3782800" y="3659793"/>
            <a:ext cx="1899900" cy="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6" type="subTitle"/>
          </p:nvPr>
        </p:nvSpPr>
        <p:spPr>
          <a:xfrm>
            <a:off x="6235575" y="1837203"/>
            <a:ext cx="1899900" cy="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7" type="subTitle"/>
          </p:nvPr>
        </p:nvSpPr>
        <p:spPr>
          <a:xfrm>
            <a:off x="6235575" y="3659793"/>
            <a:ext cx="1899900" cy="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TEXT 1">
  <p:cSld name="CUSTOM_14_1">
    <p:bg>
      <p:bgPr>
        <a:solidFill>
          <a:srgbClr val="F3F3F3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>
            <a:off x="1464755" y="1059200"/>
            <a:ext cx="6214500" cy="2718600"/>
          </a:xfrm>
          <a:prstGeom prst="roundRect">
            <a:avLst>
              <a:gd fmla="val 4313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ctrTitle"/>
          </p:nvPr>
        </p:nvSpPr>
        <p:spPr>
          <a:xfrm>
            <a:off x="2237395" y="1645788"/>
            <a:ext cx="46692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" type="subTitle"/>
          </p:nvPr>
        </p:nvSpPr>
        <p:spPr>
          <a:xfrm>
            <a:off x="2562675" y="2190023"/>
            <a:ext cx="4018200" cy="1307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29" name="Google Shape;29;p5"/>
          <p:cNvSpPr/>
          <p:nvPr/>
        </p:nvSpPr>
        <p:spPr>
          <a:xfrm>
            <a:off x="1555780" y="983325"/>
            <a:ext cx="6214500" cy="2718600"/>
          </a:xfrm>
          <a:prstGeom prst="roundRect">
            <a:avLst>
              <a:gd fmla="val 4313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6">
    <p:bg>
      <p:bgPr>
        <a:solidFill>
          <a:srgbClr val="F3F3F3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6"/>
          <p:cNvGrpSpPr/>
          <p:nvPr/>
        </p:nvGrpSpPr>
        <p:grpSpPr>
          <a:xfrm>
            <a:off x="948275" y="3046075"/>
            <a:ext cx="8195650" cy="465225"/>
            <a:chOff x="948275" y="3046075"/>
            <a:chExt cx="8195650" cy="465225"/>
          </a:xfrm>
        </p:grpSpPr>
        <p:sp>
          <p:nvSpPr>
            <p:cNvPr id="32" name="Google Shape;32;p6"/>
            <p:cNvSpPr/>
            <p:nvPr/>
          </p:nvSpPr>
          <p:spPr>
            <a:xfrm>
              <a:off x="948275" y="3103000"/>
              <a:ext cx="8076600" cy="408300"/>
            </a:xfrm>
            <a:prstGeom prst="roundRect">
              <a:avLst>
                <a:gd fmla="val 4313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6"/>
            <p:cNvSpPr/>
            <p:nvPr/>
          </p:nvSpPr>
          <p:spPr>
            <a:xfrm>
              <a:off x="1008525" y="3046075"/>
              <a:ext cx="8135400" cy="408300"/>
            </a:xfrm>
            <a:prstGeom prst="roundRect">
              <a:avLst>
                <a:gd fmla="val 4313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6"/>
          <p:cNvSpPr txBox="1"/>
          <p:nvPr>
            <p:ph type="ctrTitle"/>
          </p:nvPr>
        </p:nvSpPr>
        <p:spPr>
          <a:xfrm flipH="1">
            <a:off x="3611675" y="3046150"/>
            <a:ext cx="4728000" cy="4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" type="subTitle"/>
          </p:nvPr>
        </p:nvSpPr>
        <p:spPr>
          <a:xfrm flipH="1">
            <a:off x="4201775" y="1876125"/>
            <a:ext cx="4137900" cy="10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bel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CUSTOM_16_2">
    <p:bg>
      <p:bgPr>
        <a:solidFill>
          <a:srgbClr val="F3F3F3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357150" y="876231"/>
            <a:ext cx="3715500" cy="3488400"/>
          </a:xfrm>
          <a:prstGeom prst="roundRect">
            <a:avLst>
              <a:gd fmla="val 4313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ctrTitle"/>
          </p:nvPr>
        </p:nvSpPr>
        <p:spPr>
          <a:xfrm>
            <a:off x="1456650" y="1715300"/>
            <a:ext cx="1745100" cy="110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b="0" sz="3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subTitle"/>
          </p:nvPr>
        </p:nvSpPr>
        <p:spPr>
          <a:xfrm>
            <a:off x="889350" y="2819625"/>
            <a:ext cx="2312400" cy="11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/>
        </p:txBody>
      </p:sp>
      <p:sp>
        <p:nvSpPr>
          <p:cNvPr id="40" name="Google Shape;40;p7"/>
          <p:cNvSpPr/>
          <p:nvPr/>
        </p:nvSpPr>
        <p:spPr>
          <a:xfrm>
            <a:off x="411569" y="778875"/>
            <a:ext cx="3715500" cy="3488400"/>
          </a:xfrm>
          <a:prstGeom prst="roundRect">
            <a:avLst>
              <a:gd fmla="val 4313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16_1">
    <p:bg>
      <p:bgPr>
        <a:solidFill>
          <a:srgbClr val="F3F3F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ctrTitle"/>
          </p:nvPr>
        </p:nvSpPr>
        <p:spPr>
          <a:xfrm>
            <a:off x="1477038" y="2960925"/>
            <a:ext cx="25389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43" name="Google Shape;43;p8"/>
          <p:cNvSpPr txBox="1"/>
          <p:nvPr>
            <p:ph idx="1" type="subTitle"/>
          </p:nvPr>
        </p:nvSpPr>
        <p:spPr>
          <a:xfrm>
            <a:off x="1477050" y="3273500"/>
            <a:ext cx="2642400" cy="568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2" type="ctrTitle"/>
          </p:nvPr>
        </p:nvSpPr>
        <p:spPr>
          <a:xfrm>
            <a:off x="4938415" y="2957875"/>
            <a:ext cx="25389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45" name="Google Shape;45;p8"/>
          <p:cNvSpPr txBox="1"/>
          <p:nvPr>
            <p:ph idx="3" type="subTitle"/>
          </p:nvPr>
        </p:nvSpPr>
        <p:spPr>
          <a:xfrm>
            <a:off x="4938421" y="3270450"/>
            <a:ext cx="2538900" cy="5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46" name="Google Shape;46;p8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8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8"/>
          <p:cNvSpPr txBox="1"/>
          <p:nvPr>
            <p:ph idx="4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16_1_1">
    <p:bg>
      <p:bgPr>
        <a:solidFill>
          <a:srgbClr val="F3F3F3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ctrTitle"/>
          </p:nvPr>
        </p:nvSpPr>
        <p:spPr>
          <a:xfrm>
            <a:off x="1651900" y="1663150"/>
            <a:ext cx="2784900" cy="576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" type="subTitle"/>
          </p:nvPr>
        </p:nvSpPr>
        <p:spPr>
          <a:xfrm>
            <a:off x="1651900" y="2239450"/>
            <a:ext cx="2907900" cy="9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2" type="ctrTitle"/>
          </p:nvPr>
        </p:nvSpPr>
        <p:spPr>
          <a:xfrm>
            <a:off x="1651900" y="3365574"/>
            <a:ext cx="2784900" cy="576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3" type="subTitle"/>
          </p:nvPr>
        </p:nvSpPr>
        <p:spPr>
          <a:xfrm>
            <a:off x="1651900" y="3937803"/>
            <a:ext cx="2907900" cy="974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4" type="ctrTitle"/>
          </p:nvPr>
        </p:nvSpPr>
        <p:spPr>
          <a:xfrm>
            <a:off x="5107893" y="3365575"/>
            <a:ext cx="2619300" cy="576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5" type="subTitle"/>
          </p:nvPr>
        </p:nvSpPr>
        <p:spPr>
          <a:xfrm>
            <a:off x="5107893" y="3937703"/>
            <a:ext cx="2907900" cy="9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6" type="ctrTitle"/>
          </p:nvPr>
        </p:nvSpPr>
        <p:spPr>
          <a:xfrm>
            <a:off x="5107893" y="1663150"/>
            <a:ext cx="2784900" cy="576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idx="7" type="subTitle"/>
          </p:nvPr>
        </p:nvSpPr>
        <p:spPr>
          <a:xfrm>
            <a:off x="5107893" y="2239450"/>
            <a:ext cx="2907900" cy="9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58" name="Google Shape;58;p9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9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9"/>
          <p:cNvSpPr txBox="1"/>
          <p:nvPr>
            <p:ph idx="8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CUSTOM_6_1_1_1">
    <p:bg>
      <p:bgPr>
        <a:solidFill>
          <a:srgbClr val="F3F3F3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ctrTitle"/>
          </p:nvPr>
        </p:nvSpPr>
        <p:spPr>
          <a:xfrm>
            <a:off x="889350" y="1658275"/>
            <a:ext cx="4538400" cy="182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4800"/>
              <a:buNone/>
              <a:defRPr b="0" sz="72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8FAFB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Staatliches"/>
              <a:buNone/>
              <a:defRPr sz="2800">
                <a:solidFill>
                  <a:srgbClr val="43434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b="1" sz="2800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b="1" sz="2800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b="1" sz="2800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b="1" sz="2800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b="1" sz="2800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b="1" sz="2800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b="1" sz="2800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b="1" sz="2800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○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■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○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■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○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Anaheim"/>
              <a:buChar char="■"/>
              <a:defRPr sz="12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9.png"/><Relationship Id="rId6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7.png"/><Relationship Id="rId5" Type="http://schemas.openxmlformats.org/officeDocument/2006/relationships/image" Target="../media/image12.png"/><Relationship Id="rId6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ctrTitle"/>
          </p:nvPr>
        </p:nvSpPr>
        <p:spPr>
          <a:xfrm>
            <a:off x="494950" y="1563120"/>
            <a:ext cx="3248400" cy="146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Low-fi Prototyping &amp; </a:t>
            </a:r>
            <a:endParaRPr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Pilot Usability Testing</a:t>
            </a:r>
            <a:endParaRPr sz="2800"/>
          </a:p>
        </p:txBody>
      </p:sp>
      <p:pic>
        <p:nvPicPr>
          <p:cNvPr id="133" name="Google Shape;13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3550" y="2049803"/>
            <a:ext cx="1636375" cy="163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1"/>
          <p:cNvSpPr txBox="1"/>
          <p:nvPr/>
        </p:nvSpPr>
        <p:spPr>
          <a:xfrm>
            <a:off x="490875" y="1462664"/>
            <a:ext cx="4080900" cy="3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Each UI task maps to phase of brainstorming process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naheim"/>
              <a:buChar char="○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Posing a Question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naheim"/>
              <a:buChar char="○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Idea Generation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naheim"/>
              <a:buChar char="○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Prioritization/Ranking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naheim"/>
              <a:buChar char="○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Further Discussion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43434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1 creator-specific task, 2 fan-specific task, 1 combination task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248" name="Google Shape;248;p31"/>
          <p:cNvSpPr/>
          <p:nvPr/>
        </p:nvSpPr>
        <p:spPr>
          <a:xfrm>
            <a:off x="98" y="4048798"/>
            <a:ext cx="28596" cy="32"/>
          </a:xfrm>
          <a:custGeom>
            <a:rect b="b" l="l" r="r" t="t"/>
            <a:pathLst>
              <a:path extrusionOk="0" fill="none" h="1" w="893">
                <a:moveTo>
                  <a:pt x="0" y="1"/>
                </a:moveTo>
                <a:lnTo>
                  <a:pt x="892" y="1"/>
                </a:lnTo>
              </a:path>
            </a:pathLst>
          </a:custGeom>
          <a:noFill/>
          <a:ln cap="flat" cmpd="sng" w="3800">
            <a:solidFill>
              <a:srgbClr val="1F1F1F"/>
            </a:solidFill>
            <a:prstDash val="solid"/>
            <a:miter lim="8921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1"/>
          <p:cNvSpPr txBox="1"/>
          <p:nvPr>
            <p:ph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 Overview</a:t>
            </a:r>
            <a:endParaRPr/>
          </a:p>
        </p:txBody>
      </p:sp>
      <p:pic>
        <p:nvPicPr>
          <p:cNvPr id="250" name="Google Shape;25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4885261" y="2552537"/>
            <a:ext cx="2022926" cy="2617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0500" y="1077550"/>
            <a:ext cx="2606440" cy="2014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1"/>
          <p:cNvPicPr preferRelativeResize="0"/>
          <p:nvPr/>
        </p:nvPicPr>
        <p:blipFill rotWithShape="1">
          <a:blip r:embed="rId5">
            <a:alphaModFix/>
          </a:blip>
          <a:srcRect b="32894" l="0" r="0" t="0"/>
          <a:stretch/>
        </p:blipFill>
        <p:spPr>
          <a:xfrm rot="-5400000">
            <a:off x="4460114" y="1214735"/>
            <a:ext cx="2020851" cy="1739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5400000">
            <a:off x="6570062" y="2544127"/>
            <a:ext cx="2121547" cy="2733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2"/>
          <p:cNvSpPr/>
          <p:nvPr/>
        </p:nvSpPr>
        <p:spPr>
          <a:xfrm>
            <a:off x="10529695" y="2633661"/>
            <a:ext cx="189725" cy="176648"/>
          </a:xfrm>
          <a:custGeom>
            <a:rect b="b" l="l" r="r" t="t"/>
            <a:pathLst>
              <a:path extrusionOk="0" h="4863" w="5223">
                <a:moveTo>
                  <a:pt x="2509" y="229"/>
                </a:moveTo>
                <a:cubicBezTo>
                  <a:pt x="2718" y="229"/>
                  <a:pt x="2926" y="258"/>
                  <a:pt x="3131" y="319"/>
                </a:cubicBezTo>
                <a:cubicBezTo>
                  <a:pt x="4297" y="657"/>
                  <a:pt x="4968" y="1881"/>
                  <a:pt x="4628" y="3047"/>
                </a:cubicBezTo>
                <a:cubicBezTo>
                  <a:pt x="4462" y="3614"/>
                  <a:pt x="4089" y="4081"/>
                  <a:pt x="3572" y="4361"/>
                </a:cubicBezTo>
                <a:cubicBezTo>
                  <a:pt x="3245" y="4541"/>
                  <a:pt x="2885" y="4633"/>
                  <a:pt x="2520" y="4633"/>
                </a:cubicBezTo>
                <a:cubicBezTo>
                  <a:pt x="2313" y="4633"/>
                  <a:pt x="2104" y="4603"/>
                  <a:pt x="1900" y="4543"/>
                </a:cubicBezTo>
                <a:cubicBezTo>
                  <a:pt x="1333" y="4382"/>
                  <a:pt x="866" y="4005"/>
                  <a:pt x="586" y="3492"/>
                </a:cubicBezTo>
                <a:cubicBezTo>
                  <a:pt x="302" y="2975"/>
                  <a:pt x="238" y="2379"/>
                  <a:pt x="402" y="1816"/>
                </a:cubicBezTo>
                <a:cubicBezTo>
                  <a:pt x="564" y="1253"/>
                  <a:pt x="941" y="786"/>
                  <a:pt x="1454" y="502"/>
                </a:cubicBezTo>
                <a:cubicBezTo>
                  <a:pt x="1785" y="319"/>
                  <a:pt x="2147" y="229"/>
                  <a:pt x="2509" y="229"/>
                </a:cubicBezTo>
                <a:close/>
                <a:moveTo>
                  <a:pt x="2508" y="1"/>
                </a:moveTo>
                <a:cubicBezTo>
                  <a:pt x="2106" y="1"/>
                  <a:pt x="1708" y="102"/>
                  <a:pt x="1347" y="301"/>
                </a:cubicBezTo>
                <a:cubicBezTo>
                  <a:pt x="776" y="613"/>
                  <a:pt x="364" y="1130"/>
                  <a:pt x="184" y="1751"/>
                </a:cubicBezTo>
                <a:cubicBezTo>
                  <a:pt x="1" y="2376"/>
                  <a:pt x="72" y="3032"/>
                  <a:pt x="385" y="3600"/>
                </a:cubicBezTo>
                <a:cubicBezTo>
                  <a:pt x="697" y="4170"/>
                  <a:pt x="1210" y="4583"/>
                  <a:pt x="1835" y="4763"/>
                </a:cubicBezTo>
                <a:cubicBezTo>
                  <a:pt x="2061" y="4831"/>
                  <a:pt x="2291" y="4863"/>
                  <a:pt x="2517" y="4863"/>
                </a:cubicBezTo>
                <a:cubicBezTo>
                  <a:pt x="2922" y="4863"/>
                  <a:pt x="3321" y="4759"/>
                  <a:pt x="3684" y="4561"/>
                </a:cubicBezTo>
                <a:cubicBezTo>
                  <a:pt x="4250" y="4250"/>
                  <a:pt x="4666" y="3736"/>
                  <a:pt x="4847" y="3112"/>
                </a:cubicBezTo>
                <a:cubicBezTo>
                  <a:pt x="5223" y="1826"/>
                  <a:pt x="4480" y="473"/>
                  <a:pt x="3195" y="100"/>
                </a:cubicBezTo>
                <a:cubicBezTo>
                  <a:pt x="2969" y="34"/>
                  <a:pt x="2738" y="1"/>
                  <a:pt x="25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2"/>
          <p:cNvSpPr/>
          <p:nvPr/>
        </p:nvSpPr>
        <p:spPr>
          <a:xfrm>
            <a:off x="11428406" y="2940695"/>
            <a:ext cx="25718" cy="71342"/>
          </a:xfrm>
          <a:custGeom>
            <a:rect b="b" l="l" r="r" t="t"/>
            <a:pathLst>
              <a:path extrusionOk="0" h="1964" w="708">
                <a:moveTo>
                  <a:pt x="101" y="1"/>
                </a:moveTo>
                <a:lnTo>
                  <a:pt x="54" y="163"/>
                </a:lnTo>
                <a:lnTo>
                  <a:pt x="475" y="287"/>
                </a:lnTo>
                <a:lnTo>
                  <a:pt x="1" y="1910"/>
                </a:lnTo>
                <a:lnTo>
                  <a:pt x="183" y="1964"/>
                </a:lnTo>
                <a:lnTo>
                  <a:pt x="707" y="176"/>
                </a:lnTo>
                <a:lnTo>
                  <a:pt x="10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2"/>
          <p:cNvSpPr/>
          <p:nvPr/>
        </p:nvSpPr>
        <p:spPr>
          <a:xfrm>
            <a:off x="11456304" y="2957223"/>
            <a:ext cx="59755" cy="74248"/>
          </a:xfrm>
          <a:custGeom>
            <a:rect b="b" l="l" r="r" t="t"/>
            <a:pathLst>
              <a:path extrusionOk="0" h="2044" w="1645">
                <a:moveTo>
                  <a:pt x="811" y="1"/>
                </a:moveTo>
                <a:cubicBezTo>
                  <a:pt x="656" y="1"/>
                  <a:pt x="515" y="40"/>
                  <a:pt x="399" y="117"/>
                </a:cubicBezTo>
                <a:lnTo>
                  <a:pt x="496" y="267"/>
                </a:lnTo>
                <a:cubicBezTo>
                  <a:pt x="594" y="205"/>
                  <a:pt x="699" y="175"/>
                  <a:pt x="815" y="175"/>
                </a:cubicBezTo>
                <a:cubicBezTo>
                  <a:pt x="887" y="175"/>
                  <a:pt x="962" y="186"/>
                  <a:pt x="1042" y="210"/>
                </a:cubicBezTo>
                <a:cubicBezTo>
                  <a:pt x="1314" y="289"/>
                  <a:pt x="1425" y="461"/>
                  <a:pt x="1365" y="665"/>
                </a:cubicBezTo>
                <a:cubicBezTo>
                  <a:pt x="1329" y="788"/>
                  <a:pt x="1253" y="899"/>
                  <a:pt x="994" y="1038"/>
                </a:cubicBezTo>
                <a:lnTo>
                  <a:pt x="40" y="1548"/>
                </a:lnTo>
                <a:lnTo>
                  <a:pt x="0" y="1681"/>
                </a:lnTo>
                <a:lnTo>
                  <a:pt x="1257" y="2044"/>
                </a:lnTo>
                <a:lnTo>
                  <a:pt x="1304" y="1883"/>
                </a:lnTo>
                <a:lnTo>
                  <a:pt x="320" y="1595"/>
                </a:lnTo>
                <a:lnTo>
                  <a:pt x="1102" y="1175"/>
                </a:lnTo>
                <a:cubicBezTo>
                  <a:pt x="1411" y="1010"/>
                  <a:pt x="1508" y="874"/>
                  <a:pt x="1559" y="702"/>
                </a:cubicBezTo>
                <a:cubicBezTo>
                  <a:pt x="1645" y="404"/>
                  <a:pt x="1468" y="152"/>
                  <a:pt x="1106" y="44"/>
                </a:cubicBezTo>
                <a:cubicBezTo>
                  <a:pt x="1004" y="15"/>
                  <a:pt x="905" y="1"/>
                  <a:pt x="81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2"/>
          <p:cNvSpPr/>
          <p:nvPr/>
        </p:nvSpPr>
        <p:spPr>
          <a:xfrm>
            <a:off x="11515513" y="2970663"/>
            <a:ext cx="61062" cy="73050"/>
          </a:xfrm>
          <a:custGeom>
            <a:rect b="b" l="l" r="r" t="t"/>
            <a:pathLst>
              <a:path extrusionOk="0" h="2011" w="1681">
                <a:moveTo>
                  <a:pt x="532" y="1"/>
                </a:moveTo>
                <a:lnTo>
                  <a:pt x="484" y="163"/>
                </a:lnTo>
                <a:lnTo>
                  <a:pt x="1400" y="428"/>
                </a:lnTo>
                <a:lnTo>
                  <a:pt x="721" y="905"/>
                </a:lnTo>
                <a:lnTo>
                  <a:pt x="682" y="1042"/>
                </a:lnTo>
                <a:lnTo>
                  <a:pt x="812" y="1078"/>
                </a:lnTo>
                <a:cubicBezTo>
                  <a:pt x="1142" y="1175"/>
                  <a:pt x="1253" y="1358"/>
                  <a:pt x="1192" y="1573"/>
                </a:cubicBezTo>
                <a:cubicBezTo>
                  <a:pt x="1141" y="1740"/>
                  <a:pt x="1016" y="1832"/>
                  <a:pt x="832" y="1832"/>
                </a:cubicBezTo>
                <a:cubicBezTo>
                  <a:pt x="769" y="1832"/>
                  <a:pt x="700" y="1821"/>
                  <a:pt x="625" y="1799"/>
                </a:cubicBezTo>
                <a:cubicBezTo>
                  <a:pt x="391" y="1731"/>
                  <a:pt x="212" y="1584"/>
                  <a:pt x="133" y="1433"/>
                </a:cubicBezTo>
                <a:lnTo>
                  <a:pt x="0" y="1551"/>
                </a:lnTo>
                <a:cubicBezTo>
                  <a:pt x="97" y="1731"/>
                  <a:pt x="320" y="1893"/>
                  <a:pt x="578" y="1968"/>
                </a:cubicBezTo>
                <a:cubicBezTo>
                  <a:pt x="677" y="1997"/>
                  <a:pt x="769" y="2011"/>
                  <a:pt x="852" y="2011"/>
                </a:cubicBezTo>
                <a:cubicBezTo>
                  <a:pt x="1129" y="2011"/>
                  <a:pt x="1312" y="1860"/>
                  <a:pt x="1379" y="1631"/>
                </a:cubicBezTo>
                <a:cubicBezTo>
                  <a:pt x="1461" y="1344"/>
                  <a:pt x="1329" y="1085"/>
                  <a:pt x="951" y="953"/>
                </a:cubicBezTo>
                <a:lnTo>
                  <a:pt x="1644" y="464"/>
                </a:lnTo>
                <a:lnTo>
                  <a:pt x="1680" y="335"/>
                </a:lnTo>
                <a:lnTo>
                  <a:pt x="53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2" name="Google Shape;262;p32"/>
          <p:cNvPicPr preferRelativeResize="0"/>
          <p:nvPr/>
        </p:nvPicPr>
        <p:blipFill rotWithShape="1">
          <a:blip r:embed="rId3">
            <a:alphaModFix/>
          </a:blip>
          <a:srcRect b="68659" l="11062" r="15331" t="0"/>
          <a:stretch/>
        </p:blipFill>
        <p:spPr>
          <a:xfrm rot="-5400000">
            <a:off x="1016161" y="1879589"/>
            <a:ext cx="3609776" cy="1988848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2"/>
          <p:cNvSpPr txBox="1"/>
          <p:nvPr/>
        </p:nvSpPr>
        <p:spPr>
          <a:xfrm>
            <a:off x="686675" y="336850"/>
            <a:ext cx="64059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Anaheim"/>
                <a:ea typeface="Anaheim"/>
                <a:cs typeface="Anaheim"/>
                <a:sym typeface="Anaheim"/>
              </a:rPr>
              <a:t>Task #1: Initialize a studio session (creator)</a:t>
            </a:r>
            <a:endParaRPr sz="2300"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264" name="Google Shape;264;p32"/>
          <p:cNvPicPr preferRelativeResize="0"/>
          <p:nvPr/>
        </p:nvPicPr>
        <p:blipFill rotWithShape="1">
          <a:blip r:embed="rId3">
            <a:alphaModFix/>
          </a:blip>
          <a:srcRect b="36134" l="10729" r="15328" t="31660"/>
          <a:stretch/>
        </p:blipFill>
        <p:spPr>
          <a:xfrm rot="-5400000">
            <a:off x="4257634" y="1852538"/>
            <a:ext cx="3626228" cy="204369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5" name="Google Shape;265;p32"/>
          <p:cNvCxnSpPr>
            <a:stCxn id="262" idx="2"/>
            <a:endCxn id="264" idx="0"/>
          </p:cNvCxnSpPr>
          <p:nvPr/>
        </p:nvCxnSpPr>
        <p:spPr>
          <a:xfrm>
            <a:off x="3815473" y="2874013"/>
            <a:ext cx="1233300" cy="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3"/>
          <p:cNvSpPr/>
          <p:nvPr/>
        </p:nvSpPr>
        <p:spPr>
          <a:xfrm>
            <a:off x="10529695" y="2633661"/>
            <a:ext cx="189725" cy="176648"/>
          </a:xfrm>
          <a:custGeom>
            <a:rect b="b" l="l" r="r" t="t"/>
            <a:pathLst>
              <a:path extrusionOk="0" h="4863" w="5223">
                <a:moveTo>
                  <a:pt x="2509" y="229"/>
                </a:moveTo>
                <a:cubicBezTo>
                  <a:pt x="2718" y="229"/>
                  <a:pt x="2926" y="258"/>
                  <a:pt x="3131" y="319"/>
                </a:cubicBezTo>
                <a:cubicBezTo>
                  <a:pt x="4297" y="657"/>
                  <a:pt x="4968" y="1881"/>
                  <a:pt x="4628" y="3047"/>
                </a:cubicBezTo>
                <a:cubicBezTo>
                  <a:pt x="4462" y="3614"/>
                  <a:pt x="4089" y="4081"/>
                  <a:pt x="3572" y="4361"/>
                </a:cubicBezTo>
                <a:cubicBezTo>
                  <a:pt x="3245" y="4541"/>
                  <a:pt x="2885" y="4633"/>
                  <a:pt x="2520" y="4633"/>
                </a:cubicBezTo>
                <a:cubicBezTo>
                  <a:pt x="2313" y="4633"/>
                  <a:pt x="2104" y="4603"/>
                  <a:pt x="1900" y="4543"/>
                </a:cubicBezTo>
                <a:cubicBezTo>
                  <a:pt x="1333" y="4382"/>
                  <a:pt x="866" y="4005"/>
                  <a:pt x="586" y="3492"/>
                </a:cubicBezTo>
                <a:cubicBezTo>
                  <a:pt x="302" y="2975"/>
                  <a:pt x="238" y="2379"/>
                  <a:pt x="402" y="1816"/>
                </a:cubicBezTo>
                <a:cubicBezTo>
                  <a:pt x="564" y="1253"/>
                  <a:pt x="941" y="786"/>
                  <a:pt x="1454" y="502"/>
                </a:cubicBezTo>
                <a:cubicBezTo>
                  <a:pt x="1785" y="319"/>
                  <a:pt x="2147" y="229"/>
                  <a:pt x="2509" y="229"/>
                </a:cubicBezTo>
                <a:close/>
                <a:moveTo>
                  <a:pt x="2508" y="1"/>
                </a:moveTo>
                <a:cubicBezTo>
                  <a:pt x="2106" y="1"/>
                  <a:pt x="1708" y="102"/>
                  <a:pt x="1347" y="301"/>
                </a:cubicBezTo>
                <a:cubicBezTo>
                  <a:pt x="776" y="613"/>
                  <a:pt x="364" y="1130"/>
                  <a:pt x="184" y="1751"/>
                </a:cubicBezTo>
                <a:cubicBezTo>
                  <a:pt x="1" y="2376"/>
                  <a:pt x="72" y="3032"/>
                  <a:pt x="385" y="3600"/>
                </a:cubicBezTo>
                <a:cubicBezTo>
                  <a:pt x="697" y="4170"/>
                  <a:pt x="1210" y="4583"/>
                  <a:pt x="1835" y="4763"/>
                </a:cubicBezTo>
                <a:cubicBezTo>
                  <a:pt x="2061" y="4831"/>
                  <a:pt x="2291" y="4863"/>
                  <a:pt x="2517" y="4863"/>
                </a:cubicBezTo>
                <a:cubicBezTo>
                  <a:pt x="2922" y="4863"/>
                  <a:pt x="3321" y="4759"/>
                  <a:pt x="3684" y="4561"/>
                </a:cubicBezTo>
                <a:cubicBezTo>
                  <a:pt x="4250" y="4250"/>
                  <a:pt x="4666" y="3736"/>
                  <a:pt x="4847" y="3112"/>
                </a:cubicBezTo>
                <a:cubicBezTo>
                  <a:pt x="5223" y="1826"/>
                  <a:pt x="4480" y="473"/>
                  <a:pt x="3195" y="100"/>
                </a:cubicBezTo>
                <a:cubicBezTo>
                  <a:pt x="2969" y="34"/>
                  <a:pt x="2738" y="1"/>
                  <a:pt x="25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3"/>
          <p:cNvSpPr/>
          <p:nvPr/>
        </p:nvSpPr>
        <p:spPr>
          <a:xfrm>
            <a:off x="11428406" y="2940695"/>
            <a:ext cx="25718" cy="71342"/>
          </a:xfrm>
          <a:custGeom>
            <a:rect b="b" l="l" r="r" t="t"/>
            <a:pathLst>
              <a:path extrusionOk="0" h="1964" w="708">
                <a:moveTo>
                  <a:pt x="101" y="1"/>
                </a:moveTo>
                <a:lnTo>
                  <a:pt x="54" y="163"/>
                </a:lnTo>
                <a:lnTo>
                  <a:pt x="475" y="287"/>
                </a:lnTo>
                <a:lnTo>
                  <a:pt x="1" y="1910"/>
                </a:lnTo>
                <a:lnTo>
                  <a:pt x="183" y="1964"/>
                </a:lnTo>
                <a:lnTo>
                  <a:pt x="707" y="176"/>
                </a:lnTo>
                <a:lnTo>
                  <a:pt x="10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33"/>
          <p:cNvSpPr/>
          <p:nvPr/>
        </p:nvSpPr>
        <p:spPr>
          <a:xfrm>
            <a:off x="11456304" y="2957223"/>
            <a:ext cx="59755" cy="74248"/>
          </a:xfrm>
          <a:custGeom>
            <a:rect b="b" l="l" r="r" t="t"/>
            <a:pathLst>
              <a:path extrusionOk="0" h="2044" w="1645">
                <a:moveTo>
                  <a:pt x="811" y="1"/>
                </a:moveTo>
                <a:cubicBezTo>
                  <a:pt x="656" y="1"/>
                  <a:pt x="515" y="40"/>
                  <a:pt x="399" y="117"/>
                </a:cubicBezTo>
                <a:lnTo>
                  <a:pt x="496" y="267"/>
                </a:lnTo>
                <a:cubicBezTo>
                  <a:pt x="594" y="205"/>
                  <a:pt x="699" y="175"/>
                  <a:pt x="815" y="175"/>
                </a:cubicBezTo>
                <a:cubicBezTo>
                  <a:pt x="887" y="175"/>
                  <a:pt x="962" y="186"/>
                  <a:pt x="1042" y="210"/>
                </a:cubicBezTo>
                <a:cubicBezTo>
                  <a:pt x="1314" y="289"/>
                  <a:pt x="1425" y="461"/>
                  <a:pt x="1365" y="665"/>
                </a:cubicBezTo>
                <a:cubicBezTo>
                  <a:pt x="1329" y="788"/>
                  <a:pt x="1253" y="899"/>
                  <a:pt x="994" y="1038"/>
                </a:cubicBezTo>
                <a:lnTo>
                  <a:pt x="40" y="1548"/>
                </a:lnTo>
                <a:lnTo>
                  <a:pt x="0" y="1681"/>
                </a:lnTo>
                <a:lnTo>
                  <a:pt x="1257" y="2044"/>
                </a:lnTo>
                <a:lnTo>
                  <a:pt x="1304" y="1883"/>
                </a:lnTo>
                <a:lnTo>
                  <a:pt x="320" y="1595"/>
                </a:lnTo>
                <a:lnTo>
                  <a:pt x="1102" y="1175"/>
                </a:lnTo>
                <a:cubicBezTo>
                  <a:pt x="1411" y="1010"/>
                  <a:pt x="1508" y="874"/>
                  <a:pt x="1559" y="702"/>
                </a:cubicBezTo>
                <a:cubicBezTo>
                  <a:pt x="1645" y="404"/>
                  <a:pt x="1468" y="152"/>
                  <a:pt x="1106" y="44"/>
                </a:cubicBezTo>
                <a:cubicBezTo>
                  <a:pt x="1004" y="15"/>
                  <a:pt x="905" y="1"/>
                  <a:pt x="81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3"/>
          <p:cNvSpPr/>
          <p:nvPr/>
        </p:nvSpPr>
        <p:spPr>
          <a:xfrm>
            <a:off x="11515513" y="2970663"/>
            <a:ext cx="61062" cy="73050"/>
          </a:xfrm>
          <a:custGeom>
            <a:rect b="b" l="l" r="r" t="t"/>
            <a:pathLst>
              <a:path extrusionOk="0" h="2011" w="1681">
                <a:moveTo>
                  <a:pt x="532" y="1"/>
                </a:moveTo>
                <a:lnTo>
                  <a:pt x="484" y="163"/>
                </a:lnTo>
                <a:lnTo>
                  <a:pt x="1400" y="428"/>
                </a:lnTo>
                <a:lnTo>
                  <a:pt x="721" y="905"/>
                </a:lnTo>
                <a:lnTo>
                  <a:pt x="682" y="1042"/>
                </a:lnTo>
                <a:lnTo>
                  <a:pt x="812" y="1078"/>
                </a:lnTo>
                <a:cubicBezTo>
                  <a:pt x="1142" y="1175"/>
                  <a:pt x="1253" y="1358"/>
                  <a:pt x="1192" y="1573"/>
                </a:cubicBezTo>
                <a:cubicBezTo>
                  <a:pt x="1141" y="1740"/>
                  <a:pt x="1016" y="1832"/>
                  <a:pt x="832" y="1832"/>
                </a:cubicBezTo>
                <a:cubicBezTo>
                  <a:pt x="769" y="1832"/>
                  <a:pt x="700" y="1821"/>
                  <a:pt x="625" y="1799"/>
                </a:cubicBezTo>
                <a:cubicBezTo>
                  <a:pt x="391" y="1731"/>
                  <a:pt x="212" y="1584"/>
                  <a:pt x="133" y="1433"/>
                </a:cubicBezTo>
                <a:lnTo>
                  <a:pt x="0" y="1551"/>
                </a:lnTo>
                <a:cubicBezTo>
                  <a:pt x="97" y="1731"/>
                  <a:pt x="320" y="1893"/>
                  <a:pt x="578" y="1968"/>
                </a:cubicBezTo>
                <a:cubicBezTo>
                  <a:pt x="677" y="1997"/>
                  <a:pt x="769" y="2011"/>
                  <a:pt x="852" y="2011"/>
                </a:cubicBezTo>
                <a:cubicBezTo>
                  <a:pt x="1129" y="2011"/>
                  <a:pt x="1312" y="1860"/>
                  <a:pt x="1379" y="1631"/>
                </a:cubicBezTo>
                <a:cubicBezTo>
                  <a:pt x="1461" y="1344"/>
                  <a:pt x="1329" y="1085"/>
                  <a:pt x="951" y="953"/>
                </a:cubicBezTo>
                <a:lnTo>
                  <a:pt x="1644" y="464"/>
                </a:lnTo>
                <a:lnTo>
                  <a:pt x="1680" y="335"/>
                </a:lnTo>
                <a:lnTo>
                  <a:pt x="53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4" name="Google Shape;274;p33"/>
          <p:cNvPicPr preferRelativeResize="0"/>
          <p:nvPr/>
        </p:nvPicPr>
        <p:blipFill rotWithShape="1">
          <a:blip r:embed="rId3">
            <a:alphaModFix/>
          </a:blip>
          <a:srcRect b="7127" l="0" r="67598" t="13677"/>
          <a:stretch/>
        </p:blipFill>
        <p:spPr>
          <a:xfrm>
            <a:off x="553325" y="937575"/>
            <a:ext cx="2028696" cy="3831926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3"/>
          <p:cNvSpPr txBox="1"/>
          <p:nvPr/>
        </p:nvSpPr>
        <p:spPr>
          <a:xfrm>
            <a:off x="686675" y="336850"/>
            <a:ext cx="4798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Anaheim"/>
                <a:ea typeface="Anaheim"/>
                <a:cs typeface="Anaheim"/>
                <a:sym typeface="Anaheim"/>
              </a:rPr>
              <a:t>Task #2: Submit an idea (fan)</a:t>
            </a:r>
            <a:endParaRPr sz="2300"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276" name="Google Shape;276;p33"/>
          <p:cNvPicPr preferRelativeResize="0"/>
          <p:nvPr/>
        </p:nvPicPr>
        <p:blipFill rotWithShape="1">
          <a:blip r:embed="rId3">
            <a:alphaModFix/>
          </a:blip>
          <a:srcRect b="7127" l="32199" r="34478" t="13677"/>
          <a:stretch/>
        </p:blipFill>
        <p:spPr>
          <a:xfrm>
            <a:off x="3528825" y="937575"/>
            <a:ext cx="2086328" cy="3831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3"/>
          <p:cNvPicPr preferRelativeResize="0"/>
          <p:nvPr/>
        </p:nvPicPr>
        <p:blipFill rotWithShape="1">
          <a:blip r:embed="rId3">
            <a:alphaModFix/>
          </a:blip>
          <a:srcRect b="7127" l="65713" r="0" t="13677"/>
          <a:stretch/>
        </p:blipFill>
        <p:spPr>
          <a:xfrm>
            <a:off x="6405724" y="937575"/>
            <a:ext cx="2146696" cy="38319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8" name="Google Shape;278;p33"/>
          <p:cNvCxnSpPr>
            <a:stCxn id="274" idx="3"/>
            <a:endCxn id="276" idx="1"/>
          </p:cNvCxnSpPr>
          <p:nvPr/>
        </p:nvCxnSpPr>
        <p:spPr>
          <a:xfrm>
            <a:off x="2582021" y="2853538"/>
            <a:ext cx="94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9" name="Google Shape;279;p33"/>
          <p:cNvCxnSpPr>
            <a:stCxn id="276" idx="3"/>
            <a:endCxn id="277" idx="1"/>
          </p:cNvCxnSpPr>
          <p:nvPr/>
        </p:nvCxnSpPr>
        <p:spPr>
          <a:xfrm>
            <a:off x="5615153" y="2853538"/>
            <a:ext cx="7905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4"/>
          <p:cNvSpPr/>
          <p:nvPr/>
        </p:nvSpPr>
        <p:spPr>
          <a:xfrm>
            <a:off x="10529695" y="2633661"/>
            <a:ext cx="189725" cy="176648"/>
          </a:xfrm>
          <a:custGeom>
            <a:rect b="b" l="l" r="r" t="t"/>
            <a:pathLst>
              <a:path extrusionOk="0" h="4863" w="5223">
                <a:moveTo>
                  <a:pt x="2509" y="229"/>
                </a:moveTo>
                <a:cubicBezTo>
                  <a:pt x="2718" y="229"/>
                  <a:pt x="2926" y="258"/>
                  <a:pt x="3131" y="319"/>
                </a:cubicBezTo>
                <a:cubicBezTo>
                  <a:pt x="4297" y="657"/>
                  <a:pt x="4968" y="1881"/>
                  <a:pt x="4628" y="3047"/>
                </a:cubicBezTo>
                <a:cubicBezTo>
                  <a:pt x="4462" y="3614"/>
                  <a:pt x="4089" y="4081"/>
                  <a:pt x="3572" y="4361"/>
                </a:cubicBezTo>
                <a:cubicBezTo>
                  <a:pt x="3245" y="4541"/>
                  <a:pt x="2885" y="4633"/>
                  <a:pt x="2520" y="4633"/>
                </a:cubicBezTo>
                <a:cubicBezTo>
                  <a:pt x="2313" y="4633"/>
                  <a:pt x="2104" y="4603"/>
                  <a:pt x="1900" y="4543"/>
                </a:cubicBezTo>
                <a:cubicBezTo>
                  <a:pt x="1333" y="4382"/>
                  <a:pt x="866" y="4005"/>
                  <a:pt x="586" y="3492"/>
                </a:cubicBezTo>
                <a:cubicBezTo>
                  <a:pt x="302" y="2975"/>
                  <a:pt x="238" y="2379"/>
                  <a:pt x="402" y="1816"/>
                </a:cubicBezTo>
                <a:cubicBezTo>
                  <a:pt x="564" y="1253"/>
                  <a:pt x="941" y="786"/>
                  <a:pt x="1454" y="502"/>
                </a:cubicBezTo>
                <a:cubicBezTo>
                  <a:pt x="1785" y="319"/>
                  <a:pt x="2147" y="229"/>
                  <a:pt x="2509" y="229"/>
                </a:cubicBezTo>
                <a:close/>
                <a:moveTo>
                  <a:pt x="2508" y="1"/>
                </a:moveTo>
                <a:cubicBezTo>
                  <a:pt x="2106" y="1"/>
                  <a:pt x="1708" y="102"/>
                  <a:pt x="1347" y="301"/>
                </a:cubicBezTo>
                <a:cubicBezTo>
                  <a:pt x="776" y="613"/>
                  <a:pt x="364" y="1130"/>
                  <a:pt x="184" y="1751"/>
                </a:cubicBezTo>
                <a:cubicBezTo>
                  <a:pt x="1" y="2376"/>
                  <a:pt x="72" y="3032"/>
                  <a:pt x="385" y="3600"/>
                </a:cubicBezTo>
                <a:cubicBezTo>
                  <a:pt x="697" y="4170"/>
                  <a:pt x="1210" y="4583"/>
                  <a:pt x="1835" y="4763"/>
                </a:cubicBezTo>
                <a:cubicBezTo>
                  <a:pt x="2061" y="4831"/>
                  <a:pt x="2291" y="4863"/>
                  <a:pt x="2517" y="4863"/>
                </a:cubicBezTo>
                <a:cubicBezTo>
                  <a:pt x="2922" y="4863"/>
                  <a:pt x="3321" y="4759"/>
                  <a:pt x="3684" y="4561"/>
                </a:cubicBezTo>
                <a:cubicBezTo>
                  <a:pt x="4250" y="4250"/>
                  <a:pt x="4666" y="3736"/>
                  <a:pt x="4847" y="3112"/>
                </a:cubicBezTo>
                <a:cubicBezTo>
                  <a:pt x="5223" y="1826"/>
                  <a:pt x="4480" y="473"/>
                  <a:pt x="3195" y="100"/>
                </a:cubicBezTo>
                <a:cubicBezTo>
                  <a:pt x="2969" y="34"/>
                  <a:pt x="2738" y="1"/>
                  <a:pt x="25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4"/>
          <p:cNvSpPr/>
          <p:nvPr/>
        </p:nvSpPr>
        <p:spPr>
          <a:xfrm>
            <a:off x="11428406" y="2940695"/>
            <a:ext cx="25718" cy="71342"/>
          </a:xfrm>
          <a:custGeom>
            <a:rect b="b" l="l" r="r" t="t"/>
            <a:pathLst>
              <a:path extrusionOk="0" h="1964" w="708">
                <a:moveTo>
                  <a:pt x="101" y="1"/>
                </a:moveTo>
                <a:lnTo>
                  <a:pt x="54" y="163"/>
                </a:lnTo>
                <a:lnTo>
                  <a:pt x="475" y="287"/>
                </a:lnTo>
                <a:lnTo>
                  <a:pt x="1" y="1910"/>
                </a:lnTo>
                <a:lnTo>
                  <a:pt x="183" y="1964"/>
                </a:lnTo>
                <a:lnTo>
                  <a:pt x="707" y="176"/>
                </a:lnTo>
                <a:lnTo>
                  <a:pt x="10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4"/>
          <p:cNvSpPr/>
          <p:nvPr/>
        </p:nvSpPr>
        <p:spPr>
          <a:xfrm>
            <a:off x="11456304" y="2957223"/>
            <a:ext cx="59755" cy="74248"/>
          </a:xfrm>
          <a:custGeom>
            <a:rect b="b" l="l" r="r" t="t"/>
            <a:pathLst>
              <a:path extrusionOk="0" h="2044" w="1645">
                <a:moveTo>
                  <a:pt x="811" y="1"/>
                </a:moveTo>
                <a:cubicBezTo>
                  <a:pt x="656" y="1"/>
                  <a:pt x="515" y="40"/>
                  <a:pt x="399" y="117"/>
                </a:cubicBezTo>
                <a:lnTo>
                  <a:pt x="496" y="267"/>
                </a:lnTo>
                <a:cubicBezTo>
                  <a:pt x="594" y="205"/>
                  <a:pt x="699" y="175"/>
                  <a:pt x="815" y="175"/>
                </a:cubicBezTo>
                <a:cubicBezTo>
                  <a:pt x="887" y="175"/>
                  <a:pt x="962" y="186"/>
                  <a:pt x="1042" y="210"/>
                </a:cubicBezTo>
                <a:cubicBezTo>
                  <a:pt x="1314" y="289"/>
                  <a:pt x="1425" y="461"/>
                  <a:pt x="1365" y="665"/>
                </a:cubicBezTo>
                <a:cubicBezTo>
                  <a:pt x="1329" y="788"/>
                  <a:pt x="1253" y="899"/>
                  <a:pt x="994" y="1038"/>
                </a:cubicBezTo>
                <a:lnTo>
                  <a:pt x="40" y="1548"/>
                </a:lnTo>
                <a:lnTo>
                  <a:pt x="0" y="1681"/>
                </a:lnTo>
                <a:lnTo>
                  <a:pt x="1257" y="2044"/>
                </a:lnTo>
                <a:lnTo>
                  <a:pt x="1304" y="1883"/>
                </a:lnTo>
                <a:lnTo>
                  <a:pt x="320" y="1595"/>
                </a:lnTo>
                <a:lnTo>
                  <a:pt x="1102" y="1175"/>
                </a:lnTo>
                <a:cubicBezTo>
                  <a:pt x="1411" y="1010"/>
                  <a:pt x="1508" y="874"/>
                  <a:pt x="1559" y="702"/>
                </a:cubicBezTo>
                <a:cubicBezTo>
                  <a:pt x="1645" y="404"/>
                  <a:pt x="1468" y="152"/>
                  <a:pt x="1106" y="44"/>
                </a:cubicBezTo>
                <a:cubicBezTo>
                  <a:pt x="1004" y="15"/>
                  <a:pt x="905" y="1"/>
                  <a:pt x="81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4"/>
          <p:cNvSpPr/>
          <p:nvPr/>
        </p:nvSpPr>
        <p:spPr>
          <a:xfrm>
            <a:off x="11515513" y="2970663"/>
            <a:ext cx="61062" cy="73050"/>
          </a:xfrm>
          <a:custGeom>
            <a:rect b="b" l="l" r="r" t="t"/>
            <a:pathLst>
              <a:path extrusionOk="0" h="2011" w="1681">
                <a:moveTo>
                  <a:pt x="532" y="1"/>
                </a:moveTo>
                <a:lnTo>
                  <a:pt x="484" y="163"/>
                </a:lnTo>
                <a:lnTo>
                  <a:pt x="1400" y="428"/>
                </a:lnTo>
                <a:lnTo>
                  <a:pt x="721" y="905"/>
                </a:lnTo>
                <a:lnTo>
                  <a:pt x="682" y="1042"/>
                </a:lnTo>
                <a:lnTo>
                  <a:pt x="812" y="1078"/>
                </a:lnTo>
                <a:cubicBezTo>
                  <a:pt x="1142" y="1175"/>
                  <a:pt x="1253" y="1358"/>
                  <a:pt x="1192" y="1573"/>
                </a:cubicBezTo>
                <a:cubicBezTo>
                  <a:pt x="1141" y="1740"/>
                  <a:pt x="1016" y="1832"/>
                  <a:pt x="832" y="1832"/>
                </a:cubicBezTo>
                <a:cubicBezTo>
                  <a:pt x="769" y="1832"/>
                  <a:pt x="700" y="1821"/>
                  <a:pt x="625" y="1799"/>
                </a:cubicBezTo>
                <a:cubicBezTo>
                  <a:pt x="391" y="1731"/>
                  <a:pt x="212" y="1584"/>
                  <a:pt x="133" y="1433"/>
                </a:cubicBezTo>
                <a:lnTo>
                  <a:pt x="0" y="1551"/>
                </a:lnTo>
                <a:cubicBezTo>
                  <a:pt x="97" y="1731"/>
                  <a:pt x="320" y="1893"/>
                  <a:pt x="578" y="1968"/>
                </a:cubicBezTo>
                <a:cubicBezTo>
                  <a:pt x="677" y="1997"/>
                  <a:pt x="769" y="2011"/>
                  <a:pt x="852" y="2011"/>
                </a:cubicBezTo>
                <a:cubicBezTo>
                  <a:pt x="1129" y="2011"/>
                  <a:pt x="1312" y="1860"/>
                  <a:pt x="1379" y="1631"/>
                </a:cubicBezTo>
                <a:cubicBezTo>
                  <a:pt x="1461" y="1344"/>
                  <a:pt x="1329" y="1085"/>
                  <a:pt x="951" y="953"/>
                </a:cubicBezTo>
                <a:lnTo>
                  <a:pt x="1644" y="464"/>
                </a:lnTo>
                <a:lnTo>
                  <a:pt x="1680" y="335"/>
                </a:lnTo>
                <a:lnTo>
                  <a:pt x="53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8" name="Google Shape;288;p34"/>
          <p:cNvPicPr preferRelativeResize="0"/>
          <p:nvPr/>
        </p:nvPicPr>
        <p:blipFill rotWithShape="1">
          <a:blip r:embed="rId3">
            <a:alphaModFix/>
          </a:blip>
          <a:srcRect b="65722" l="8274" r="15395" t="0"/>
          <a:stretch/>
        </p:blipFill>
        <p:spPr>
          <a:xfrm rot="-5400000">
            <a:off x="2697151" y="1719451"/>
            <a:ext cx="3749697" cy="21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34"/>
          <p:cNvSpPr txBox="1"/>
          <p:nvPr/>
        </p:nvSpPr>
        <p:spPr>
          <a:xfrm>
            <a:off x="686675" y="336850"/>
            <a:ext cx="6328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Anaheim"/>
                <a:ea typeface="Anaheim"/>
                <a:cs typeface="Anaheim"/>
                <a:sym typeface="Anaheim"/>
              </a:rPr>
              <a:t>Task #3: Prioritize/rank an idea (fan)</a:t>
            </a:r>
            <a:endParaRPr sz="2300"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5"/>
          <p:cNvSpPr/>
          <p:nvPr/>
        </p:nvSpPr>
        <p:spPr>
          <a:xfrm>
            <a:off x="10529695" y="2633661"/>
            <a:ext cx="189725" cy="176648"/>
          </a:xfrm>
          <a:custGeom>
            <a:rect b="b" l="l" r="r" t="t"/>
            <a:pathLst>
              <a:path extrusionOk="0" h="4863" w="5223">
                <a:moveTo>
                  <a:pt x="2509" y="229"/>
                </a:moveTo>
                <a:cubicBezTo>
                  <a:pt x="2718" y="229"/>
                  <a:pt x="2926" y="258"/>
                  <a:pt x="3131" y="319"/>
                </a:cubicBezTo>
                <a:cubicBezTo>
                  <a:pt x="4297" y="657"/>
                  <a:pt x="4968" y="1881"/>
                  <a:pt x="4628" y="3047"/>
                </a:cubicBezTo>
                <a:cubicBezTo>
                  <a:pt x="4462" y="3614"/>
                  <a:pt x="4089" y="4081"/>
                  <a:pt x="3572" y="4361"/>
                </a:cubicBezTo>
                <a:cubicBezTo>
                  <a:pt x="3245" y="4541"/>
                  <a:pt x="2885" y="4633"/>
                  <a:pt x="2520" y="4633"/>
                </a:cubicBezTo>
                <a:cubicBezTo>
                  <a:pt x="2313" y="4633"/>
                  <a:pt x="2104" y="4603"/>
                  <a:pt x="1900" y="4543"/>
                </a:cubicBezTo>
                <a:cubicBezTo>
                  <a:pt x="1333" y="4382"/>
                  <a:pt x="866" y="4005"/>
                  <a:pt x="586" y="3492"/>
                </a:cubicBezTo>
                <a:cubicBezTo>
                  <a:pt x="302" y="2975"/>
                  <a:pt x="238" y="2379"/>
                  <a:pt x="402" y="1816"/>
                </a:cubicBezTo>
                <a:cubicBezTo>
                  <a:pt x="564" y="1253"/>
                  <a:pt x="941" y="786"/>
                  <a:pt x="1454" y="502"/>
                </a:cubicBezTo>
                <a:cubicBezTo>
                  <a:pt x="1785" y="319"/>
                  <a:pt x="2147" y="229"/>
                  <a:pt x="2509" y="229"/>
                </a:cubicBezTo>
                <a:close/>
                <a:moveTo>
                  <a:pt x="2508" y="1"/>
                </a:moveTo>
                <a:cubicBezTo>
                  <a:pt x="2106" y="1"/>
                  <a:pt x="1708" y="102"/>
                  <a:pt x="1347" y="301"/>
                </a:cubicBezTo>
                <a:cubicBezTo>
                  <a:pt x="776" y="613"/>
                  <a:pt x="364" y="1130"/>
                  <a:pt x="184" y="1751"/>
                </a:cubicBezTo>
                <a:cubicBezTo>
                  <a:pt x="1" y="2376"/>
                  <a:pt x="72" y="3032"/>
                  <a:pt x="385" y="3600"/>
                </a:cubicBezTo>
                <a:cubicBezTo>
                  <a:pt x="697" y="4170"/>
                  <a:pt x="1210" y="4583"/>
                  <a:pt x="1835" y="4763"/>
                </a:cubicBezTo>
                <a:cubicBezTo>
                  <a:pt x="2061" y="4831"/>
                  <a:pt x="2291" y="4863"/>
                  <a:pt x="2517" y="4863"/>
                </a:cubicBezTo>
                <a:cubicBezTo>
                  <a:pt x="2922" y="4863"/>
                  <a:pt x="3321" y="4759"/>
                  <a:pt x="3684" y="4561"/>
                </a:cubicBezTo>
                <a:cubicBezTo>
                  <a:pt x="4250" y="4250"/>
                  <a:pt x="4666" y="3736"/>
                  <a:pt x="4847" y="3112"/>
                </a:cubicBezTo>
                <a:cubicBezTo>
                  <a:pt x="5223" y="1826"/>
                  <a:pt x="4480" y="473"/>
                  <a:pt x="3195" y="100"/>
                </a:cubicBezTo>
                <a:cubicBezTo>
                  <a:pt x="2969" y="34"/>
                  <a:pt x="2738" y="1"/>
                  <a:pt x="25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35"/>
          <p:cNvSpPr/>
          <p:nvPr/>
        </p:nvSpPr>
        <p:spPr>
          <a:xfrm>
            <a:off x="11428406" y="2940695"/>
            <a:ext cx="25718" cy="71342"/>
          </a:xfrm>
          <a:custGeom>
            <a:rect b="b" l="l" r="r" t="t"/>
            <a:pathLst>
              <a:path extrusionOk="0" h="1964" w="708">
                <a:moveTo>
                  <a:pt x="101" y="1"/>
                </a:moveTo>
                <a:lnTo>
                  <a:pt x="54" y="163"/>
                </a:lnTo>
                <a:lnTo>
                  <a:pt x="475" y="287"/>
                </a:lnTo>
                <a:lnTo>
                  <a:pt x="1" y="1910"/>
                </a:lnTo>
                <a:lnTo>
                  <a:pt x="183" y="1964"/>
                </a:lnTo>
                <a:lnTo>
                  <a:pt x="707" y="176"/>
                </a:lnTo>
                <a:lnTo>
                  <a:pt x="10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5"/>
          <p:cNvSpPr/>
          <p:nvPr/>
        </p:nvSpPr>
        <p:spPr>
          <a:xfrm>
            <a:off x="11456304" y="2957223"/>
            <a:ext cx="59755" cy="74248"/>
          </a:xfrm>
          <a:custGeom>
            <a:rect b="b" l="l" r="r" t="t"/>
            <a:pathLst>
              <a:path extrusionOk="0" h="2044" w="1645">
                <a:moveTo>
                  <a:pt x="811" y="1"/>
                </a:moveTo>
                <a:cubicBezTo>
                  <a:pt x="656" y="1"/>
                  <a:pt x="515" y="40"/>
                  <a:pt x="399" y="117"/>
                </a:cubicBezTo>
                <a:lnTo>
                  <a:pt x="496" y="267"/>
                </a:lnTo>
                <a:cubicBezTo>
                  <a:pt x="594" y="205"/>
                  <a:pt x="699" y="175"/>
                  <a:pt x="815" y="175"/>
                </a:cubicBezTo>
                <a:cubicBezTo>
                  <a:pt x="887" y="175"/>
                  <a:pt x="962" y="186"/>
                  <a:pt x="1042" y="210"/>
                </a:cubicBezTo>
                <a:cubicBezTo>
                  <a:pt x="1314" y="289"/>
                  <a:pt x="1425" y="461"/>
                  <a:pt x="1365" y="665"/>
                </a:cubicBezTo>
                <a:cubicBezTo>
                  <a:pt x="1329" y="788"/>
                  <a:pt x="1253" y="899"/>
                  <a:pt x="994" y="1038"/>
                </a:cubicBezTo>
                <a:lnTo>
                  <a:pt x="40" y="1548"/>
                </a:lnTo>
                <a:lnTo>
                  <a:pt x="0" y="1681"/>
                </a:lnTo>
                <a:lnTo>
                  <a:pt x="1257" y="2044"/>
                </a:lnTo>
                <a:lnTo>
                  <a:pt x="1304" y="1883"/>
                </a:lnTo>
                <a:lnTo>
                  <a:pt x="320" y="1595"/>
                </a:lnTo>
                <a:lnTo>
                  <a:pt x="1102" y="1175"/>
                </a:lnTo>
                <a:cubicBezTo>
                  <a:pt x="1411" y="1010"/>
                  <a:pt x="1508" y="874"/>
                  <a:pt x="1559" y="702"/>
                </a:cubicBezTo>
                <a:cubicBezTo>
                  <a:pt x="1645" y="404"/>
                  <a:pt x="1468" y="152"/>
                  <a:pt x="1106" y="44"/>
                </a:cubicBezTo>
                <a:cubicBezTo>
                  <a:pt x="1004" y="15"/>
                  <a:pt x="905" y="1"/>
                  <a:pt x="81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35"/>
          <p:cNvSpPr/>
          <p:nvPr/>
        </p:nvSpPr>
        <p:spPr>
          <a:xfrm>
            <a:off x="11515513" y="2970663"/>
            <a:ext cx="61062" cy="73050"/>
          </a:xfrm>
          <a:custGeom>
            <a:rect b="b" l="l" r="r" t="t"/>
            <a:pathLst>
              <a:path extrusionOk="0" h="2011" w="1681">
                <a:moveTo>
                  <a:pt x="532" y="1"/>
                </a:moveTo>
                <a:lnTo>
                  <a:pt x="484" y="163"/>
                </a:lnTo>
                <a:lnTo>
                  <a:pt x="1400" y="428"/>
                </a:lnTo>
                <a:lnTo>
                  <a:pt x="721" y="905"/>
                </a:lnTo>
                <a:lnTo>
                  <a:pt x="682" y="1042"/>
                </a:lnTo>
                <a:lnTo>
                  <a:pt x="812" y="1078"/>
                </a:lnTo>
                <a:cubicBezTo>
                  <a:pt x="1142" y="1175"/>
                  <a:pt x="1253" y="1358"/>
                  <a:pt x="1192" y="1573"/>
                </a:cubicBezTo>
                <a:cubicBezTo>
                  <a:pt x="1141" y="1740"/>
                  <a:pt x="1016" y="1832"/>
                  <a:pt x="832" y="1832"/>
                </a:cubicBezTo>
                <a:cubicBezTo>
                  <a:pt x="769" y="1832"/>
                  <a:pt x="700" y="1821"/>
                  <a:pt x="625" y="1799"/>
                </a:cubicBezTo>
                <a:cubicBezTo>
                  <a:pt x="391" y="1731"/>
                  <a:pt x="212" y="1584"/>
                  <a:pt x="133" y="1433"/>
                </a:cubicBezTo>
                <a:lnTo>
                  <a:pt x="0" y="1551"/>
                </a:lnTo>
                <a:cubicBezTo>
                  <a:pt x="97" y="1731"/>
                  <a:pt x="320" y="1893"/>
                  <a:pt x="578" y="1968"/>
                </a:cubicBezTo>
                <a:cubicBezTo>
                  <a:pt x="677" y="1997"/>
                  <a:pt x="769" y="2011"/>
                  <a:pt x="852" y="2011"/>
                </a:cubicBezTo>
                <a:cubicBezTo>
                  <a:pt x="1129" y="2011"/>
                  <a:pt x="1312" y="1860"/>
                  <a:pt x="1379" y="1631"/>
                </a:cubicBezTo>
                <a:cubicBezTo>
                  <a:pt x="1461" y="1344"/>
                  <a:pt x="1329" y="1085"/>
                  <a:pt x="951" y="953"/>
                </a:cubicBezTo>
                <a:lnTo>
                  <a:pt x="1644" y="464"/>
                </a:lnTo>
                <a:lnTo>
                  <a:pt x="1680" y="335"/>
                </a:lnTo>
                <a:lnTo>
                  <a:pt x="53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8" name="Google Shape;298;p35"/>
          <p:cNvPicPr preferRelativeResize="0"/>
          <p:nvPr/>
        </p:nvPicPr>
        <p:blipFill rotWithShape="1">
          <a:blip r:embed="rId3">
            <a:alphaModFix/>
          </a:blip>
          <a:srcRect b="65391" l="5731" r="16283" t="0"/>
          <a:stretch/>
        </p:blipFill>
        <p:spPr>
          <a:xfrm rot="-5400000">
            <a:off x="857428" y="1815125"/>
            <a:ext cx="3799023" cy="2163128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5"/>
          <p:cNvSpPr txBox="1"/>
          <p:nvPr/>
        </p:nvSpPr>
        <p:spPr>
          <a:xfrm>
            <a:off x="686675" y="336850"/>
            <a:ext cx="82518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Anaheim"/>
                <a:ea typeface="Anaheim"/>
                <a:cs typeface="Anaheim"/>
                <a:sym typeface="Anaheim"/>
              </a:rPr>
              <a:t>Task #4: Join panel session with top collaborators (fan + creator)</a:t>
            </a:r>
            <a:endParaRPr sz="2300"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300" name="Google Shape;300;p35"/>
          <p:cNvPicPr preferRelativeResize="0"/>
          <p:nvPr/>
        </p:nvPicPr>
        <p:blipFill rotWithShape="1">
          <a:blip r:embed="rId3">
            <a:alphaModFix/>
          </a:blip>
          <a:srcRect b="32499" l="5731" r="16283" t="34013"/>
          <a:stretch/>
        </p:blipFill>
        <p:spPr>
          <a:xfrm rot="-5400000">
            <a:off x="3975549" y="1850177"/>
            <a:ext cx="3799023" cy="2093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1" name="Google Shape;301;p35"/>
          <p:cNvCxnSpPr>
            <a:stCxn id="298" idx="2"/>
            <a:endCxn id="300" idx="0"/>
          </p:cNvCxnSpPr>
          <p:nvPr/>
        </p:nvCxnSpPr>
        <p:spPr>
          <a:xfrm>
            <a:off x="3838503" y="2896689"/>
            <a:ext cx="9900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6"/>
          <p:cNvSpPr txBox="1"/>
          <p:nvPr>
            <p:ph type="ctrTitle"/>
          </p:nvPr>
        </p:nvSpPr>
        <p:spPr>
          <a:xfrm>
            <a:off x="2389800" y="1651999"/>
            <a:ext cx="4669200" cy="166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Experiments</a:t>
            </a:r>
            <a:endParaRPr sz="6000"/>
          </a:p>
        </p:txBody>
      </p:sp>
      <p:sp>
        <p:nvSpPr>
          <p:cNvPr id="307" name="Google Shape;307;p36"/>
          <p:cNvSpPr/>
          <p:nvPr/>
        </p:nvSpPr>
        <p:spPr>
          <a:xfrm flipH="1">
            <a:off x="7815668" y="4906241"/>
            <a:ext cx="6829" cy="3196"/>
          </a:xfrm>
          <a:custGeom>
            <a:rect b="b" l="l" r="r" t="t"/>
            <a:pathLst>
              <a:path extrusionOk="0" h="66" w="141">
                <a:moveTo>
                  <a:pt x="123" y="1"/>
                </a:moveTo>
                <a:cubicBezTo>
                  <a:pt x="112" y="22"/>
                  <a:pt x="80" y="40"/>
                  <a:pt x="29" y="58"/>
                </a:cubicBezTo>
                <a:cubicBezTo>
                  <a:pt x="22" y="61"/>
                  <a:pt x="11" y="61"/>
                  <a:pt x="1" y="65"/>
                </a:cubicBezTo>
                <a:cubicBezTo>
                  <a:pt x="76" y="51"/>
                  <a:pt x="119" y="36"/>
                  <a:pt x="130" y="22"/>
                </a:cubicBezTo>
                <a:cubicBezTo>
                  <a:pt x="137" y="15"/>
                  <a:pt x="141" y="8"/>
                  <a:pt x="141" y="1"/>
                </a:cubicBez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37"/>
          <p:cNvPicPr preferRelativeResize="0"/>
          <p:nvPr/>
        </p:nvPicPr>
        <p:blipFill rotWithShape="1">
          <a:blip r:embed="rId3">
            <a:alphaModFix/>
          </a:blip>
          <a:srcRect b="0" l="7302" r="7293" t="0"/>
          <a:stretch/>
        </p:blipFill>
        <p:spPr>
          <a:xfrm>
            <a:off x="1996625" y="3124750"/>
            <a:ext cx="2334398" cy="154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37"/>
          <p:cNvPicPr preferRelativeResize="0"/>
          <p:nvPr/>
        </p:nvPicPr>
        <p:blipFill rotWithShape="1">
          <a:blip r:embed="rId4">
            <a:alphaModFix/>
          </a:blip>
          <a:srcRect b="0" l="6992" r="6992" t="0"/>
          <a:stretch/>
        </p:blipFill>
        <p:spPr>
          <a:xfrm>
            <a:off x="1984474" y="1139300"/>
            <a:ext cx="2358703" cy="154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37"/>
          <p:cNvPicPr preferRelativeResize="0"/>
          <p:nvPr/>
        </p:nvPicPr>
        <p:blipFill rotWithShape="1">
          <a:blip r:embed="rId5">
            <a:alphaModFix/>
          </a:blip>
          <a:srcRect b="0" l="9063" r="4781" t="0"/>
          <a:stretch/>
        </p:blipFill>
        <p:spPr>
          <a:xfrm>
            <a:off x="5864251" y="1139300"/>
            <a:ext cx="2358703" cy="1541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37"/>
          <p:cNvPicPr preferRelativeResize="0"/>
          <p:nvPr/>
        </p:nvPicPr>
        <p:blipFill rotWithShape="1">
          <a:blip r:embed="rId6">
            <a:alphaModFix/>
          </a:blip>
          <a:srcRect b="0" l="12663" r="0" t="0"/>
          <a:stretch/>
        </p:blipFill>
        <p:spPr>
          <a:xfrm>
            <a:off x="5888550" y="3124750"/>
            <a:ext cx="2334399" cy="15418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7"/>
          <p:cNvSpPr txBox="1"/>
          <p:nvPr>
            <p:ph idx="8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Participants</a:t>
            </a:r>
            <a:endParaRPr/>
          </a:p>
        </p:txBody>
      </p:sp>
      <p:grpSp>
        <p:nvGrpSpPr>
          <p:cNvPr id="317" name="Google Shape;317;p37"/>
          <p:cNvGrpSpPr/>
          <p:nvPr/>
        </p:nvGrpSpPr>
        <p:grpSpPr>
          <a:xfrm>
            <a:off x="4502620" y="4260230"/>
            <a:ext cx="1989550" cy="713693"/>
            <a:chOff x="1575694" y="930575"/>
            <a:chExt cx="1989550" cy="713693"/>
          </a:xfrm>
        </p:grpSpPr>
        <p:sp>
          <p:nvSpPr>
            <p:cNvPr id="318" name="Google Shape;318;p37"/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fmla="val 1666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7"/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0" name="Google Shape;320;p37"/>
          <p:cNvGrpSpPr/>
          <p:nvPr/>
        </p:nvGrpSpPr>
        <p:grpSpPr>
          <a:xfrm>
            <a:off x="723906" y="4260230"/>
            <a:ext cx="1989550" cy="713693"/>
            <a:chOff x="1575694" y="930575"/>
            <a:chExt cx="1989550" cy="713693"/>
          </a:xfrm>
        </p:grpSpPr>
        <p:sp>
          <p:nvSpPr>
            <p:cNvPr id="321" name="Google Shape;321;p37"/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fmla="val 1666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7"/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3" name="Google Shape;323;p37"/>
          <p:cNvGrpSpPr/>
          <p:nvPr/>
        </p:nvGrpSpPr>
        <p:grpSpPr>
          <a:xfrm>
            <a:off x="723906" y="2326105"/>
            <a:ext cx="1989550" cy="713693"/>
            <a:chOff x="1575694" y="930575"/>
            <a:chExt cx="1989550" cy="713693"/>
          </a:xfrm>
        </p:grpSpPr>
        <p:sp>
          <p:nvSpPr>
            <p:cNvPr id="324" name="Google Shape;324;p37"/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fmla="val 1666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7"/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" name="Google Shape;326;p37"/>
          <p:cNvGrpSpPr/>
          <p:nvPr/>
        </p:nvGrpSpPr>
        <p:grpSpPr>
          <a:xfrm>
            <a:off x="4502620" y="2326105"/>
            <a:ext cx="1989550" cy="713693"/>
            <a:chOff x="1575694" y="930575"/>
            <a:chExt cx="1989550" cy="713693"/>
          </a:xfrm>
        </p:grpSpPr>
        <p:sp>
          <p:nvSpPr>
            <p:cNvPr id="327" name="Google Shape;327;p37"/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fmla="val 1666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7"/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9" name="Google Shape;329;p37"/>
          <p:cNvSpPr txBox="1"/>
          <p:nvPr>
            <p:ph idx="2" type="ctrTitle"/>
          </p:nvPr>
        </p:nvSpPr>
        <p:spPr>
          <a:xfrm>
            <a:off x="761973" y="4356175"/>
            <a:ext cx="1913400" cy="57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GIGI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Lifestyle content Fan</a:t>
            </a:r>
            <a:endParaRPr sz="1400"/>
          </a:p>
        </p:txBody>
      </p:sp>
      <p:sp>
        <p:nvSpPr>
          <p:cNvPr id="330" name="Google Shape;330;p37"/>
          <p:cNvSpPr txBox="1"/>
          <p:nvPr>
            <p:ph type="ctrTitle"/>
          </p:nvPr>
        </p:nvSpPr>
        <p:spPr>
          <a:xfrm>
            <a:off x="723900" y="2425150"/>
            <a:ext cx="2079000" cy="57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Christie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Lifestyle content Creator</a:t>
            </a:r>
            <a:endParaRPr sz="1400"/>
          </a:p>
        </p:txBody>
      </p:sp>
      <p:sp>
        <p:nvSpPr>
          <p:cNvPr id="331" name="Google Shape;331;p37"/>
          <p:cNvSpPr txBox="1"/>
          <p:nvPr>
            <p:ph idx="4" type="ctrTitle"/>
          </p:nvPr>
        </p:nvSpPr>
        <p:spPr>
          <a:xfrm>
            <a:off x="4567775" y="4356175"/>
            <a:ext cx="1806300" cy="57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Adam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Niche content fan</a:t>
            </a:r>
            <a:endParaRPr sz="1400"/>
          </a:p>
        </p:txBody>
      </p:sp>
      <p:sp>
        <p:nvSpPr>
          <p:cNvPr id="332" name="Google Shape;332;p37"/>
          <p:cNvSpPr txBox="1"/>
          <p:nvPr>
            <p:ph idx="6" type="ctrTitle"/>
          </p:nvPr>
        </p:nvSpPr>
        <p:spPr>
          <a:xfrm>
            <a:off x="4567775" y="2425150"/>
            <a:ext cx="1880100" cy="57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dean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Niche content Creator</a:t>
            </a:r>
            <a:endParaRPr sz="1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8"/>
          <p:cNvSpPr txBox="1"/>
          <p:nvPr>
            <p:ph idx="8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Methodology</a:t>
            </a:r>
            <a:endParaRPr/>
          </a:p>
        </p:txBody>
      </p:sp>
      <p:sp>
        <p:nvSpPr>
          <p:cNvPr id="338" name="Google Shape;338;p38"/>
          <p:cNvSpPr txBox="1"/>
          <p:nvPr/>
        </p:nvSpPr>
        <p:spPr>
          <a:xfrm>
            <a:off x="4771050" y="1258775"/>
            <a:ext cx="3891900" cy="3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Uploaded basic interface to Balsamiq and conducted all experiments via Zoom</a:t>
            </a:r>
            <a:endParaRPr sz="1800">
              <a:solidFill>
                <a:schemeClr val="accent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One interviewer asked participant to navigate through tasks while other interviewer controlled Balsamiq</a:t>
            </a:r>
            <a:endParaRPr sz="1800">
              <a:solidFill>
                <a:schemeClr val="accent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accent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A/B tested ranking systems and format for live panels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pic>
        <p:nvPicPr>
          <p:cNvPr id="339" name="Google Shape;33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025" y="1592801"/>
            <a:ext cx="4103452" cy="2401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9"/>
          <p:cNvSpPr txBox="1"/>
          <p:nvPr>
            <p:ph idx="4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Successes</a:t>
            </a:r>
            <a:endParaRPr/>
          </a:p>
        </p:txBody>
      </p:sp>
      <p:sp>
        <p:nvSpPr>
          <p:cNvPr id="345" name="Google Shape;345;p39"/>
          <p:cNvSpPr txBox="1"/>
          <p:nvPr/>
        </p:nvSpPr>
        <p:spPr>
          <a:xfrm>
            <a:off x="490875" y="1462675"/>
            <a:ext cx="3891900" cy="3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Fans:</a:t>
            </a:r>
            <a:endParaRPr b="1"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Easily navigated UI and performed all tasks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Validated ranked choice voting for choosing best ideas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43434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Very excited about the potential for interaction with creator at the end of process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46" name="Google Shape;346;p39"/>
          <p:cNvSpPr txBox="1"/>
          <p:nvPr/>
        </p:nvSpPr>
        <p:spPr>
          <a:xfrm>
            <a:off x="4571775" y="1462675"/>
            <a:ext cx="4202100" cy="3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Creators:</a:t>
            </a:r>
            <a:endParaRPr b="1"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Flows for creating a studio and hosting a panel were mainly intuitive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43434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Liked the live panel format with audience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0"/>
          <p:cNvSpPr txBox="1"/>
          <p:nvPr>
            <p:ph idx="4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weak points</a:t>
            </a:r>
            <a:endParaRPr/>
          </a:p>
        </p:txBody>
      </p:sp>
      <p:sp>
        <p:nvSpPr>
          <p:cNvPr id="352" name="Google Shape;352;p40"/>
          <p:cNvSpPr txBox="1"/>
          <p:nvPr/>
        </p:nvSpPr>
        <p:spPr>
          <a:xfrm>
            <a:off x="490875" y="1462675"/>
            <a:ext cx="3891900" cy="3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Fans:</a:t>
            </a:r>
            <a:endParaRPr b="1"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Some resistance to making small panel discussions publically available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43434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Loss of motivation to participate in studios if ideas are repeatedly not chosen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53" name="Google Shape;353;p40"/>
          <p:cNvSpPr txBox="1"/>
          <p:nvPr/>
        </p:nvSpPr>
        <p:spPr>
          <a:xfrm>
            <a:off x="4571775" y="1462675"/>
            <a:ext cx="4202100" cy="3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Creators:</a:t>
            </a:r>
            <a:endParaRPr b="1"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Hesitant about answering certain types of questions (i.e. highly personal)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43434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Open to democratic nature of platform, but would value some degree of credentials/expertise among fans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ctrTitle"/>
          </p:nvPr>
        </p:nvSpPr>
        <p:spPr>
          <a:xfrm>
            <a:off x="1456650" y="1715300"/>
            <a:ext cx="2098500" cy="110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</a:t>
            </a:r>
            <a:endParaRPr/>
          </a:p>
        </p:txBody>
      </p:sp>
      <p:sp>
        <p:nvSpPr>
          <p:cNvPr id="139" name="Google Shape;139;p23"/>
          <p:cNvSpPr/>
          <p:nvPr/>
        </p:nvSpPr>
        <p:spPr>
          <a:xfrm>
            <a:off x="4690150" y="305426"/>
            <a:ext cx="607500" cy="612900"/>
          </a:xfrm>
          <a:prstGeom prst="roundRect">
            <a:avLst>
              <a:gd fmla="val 4313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3"/>
          <p:cNvSpPr txBox="1"/>
          <p:nvPr>
            <p:ph idx="4294967295" type="ctrTitle"/>
          </p:nvPr>
        </p:nvSpPr>
        <p:spPr>
          <a:xfrm>
            <a:off x="4761425" y="312800"/>
            <a:ext cx="32745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01           Our Mission</a:t>
            </a:r>
            <a:endParaRPr sz="2400"/>
          </a:p>
        </p:txBody>
      </p:sp>
      <p:sp>
        <p:nvSpPr>
          <p:cNvPr id="141" name="Google Shape;141;p23"/>
          <p:cNvSpPr/>
          <p:nvPr/>
        </p:nvSpPr>
        <p:spPr>
          <a:xfrm>
            <a:off x="4690150" y="1219826"/>
            <a:ext cx="607500" cy="612900"/>
          </a:xfrm>
          <a:prstGeom prst="roundRect">
            <a:avLst>
              <a:gd fmla="val 4313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3"/>
          <p:cNvSpPr txBox="1"/>
          <p:nvPr>
            <p:ph idx="4294967295" type="ctrTitle"/>
          </p:nvPr>
        </p:nvSpPr>
        <p:spPr>
          <a:xfrm>
            <a:off x="4761425" y="1227200"/>
            <a:ext cx="39519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02          Interface Design</a:t>
            </a:r>
            <a:endParaRPr sz="2400"/>
          </a:p>
        </p:txBody>
      </p:sp>
      <p:sp>
        <p:nvSpPr>
          <p:cNvPr id="143" name="Google Shape;143;p23"/>
          <p:cNvSpPr/>
          <p:nvPr/>
        </p:nvSpPr>
        <p:spPr>
          <a:xfrm>
            <a:off x="4690150" y="2134226"/>
            <a:ext cx="607500" cy="612900"/>
          </a:xfrm>
          <a:prstGeom prst="roundRect">
            <a:avLst>
              <a:gd fmla="val 4313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3"/>
          <p:cNvSpPr txBox="1"/>
          <p:nvPr>
            <p:ph idx="4294967295" type="ctrTitle"/>
          </p:nvPr>
        </p:nvSpPr>
        <p:spPr>
          <a:xfrm>
            <a:off x="4761425" y="2141600"/>
            <a:ext cx="38937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03          Prototype &amp; tasks</a:t>
            </a:r>
            <a:endParaRPr sz="2400"/>
          </a:p>
        </p:txBody>
      </p:sp>
      <p:sp>
        <p:nvSpPr>
          <p:cNvPr id="145" name="Google Shape;145;p23"/>
          <p:cNvSpPr/>
          <p:nvPr/>
        </p:nvSpPr>
        <p:spPr>
          <a:xfrm>
            <a:off x="4690150" y="3048626"/>
            <a:ext cx="607500" cy="612900"/>
          </a:xfrm>
          <a:prstGeom prst="roundRect">
            <a:avLst>
              <a:gd fmla="val 4313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3"/>
          <p:cNvSpPr txBox="1"/>
          <p:nvPr>
            <p:ph idx="4294967295" type="ctrTitle"/>
          </p:nvPr>
        </p:nvSpPr>
        <p:spPr>
          <a:xfrm>
            <a:off x="4761425" y="3056000"/>
            <a:ext cx="32745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04           Experiments</a:t>
            </a:r>
            <a:endParaRPr sz="2400"/>
          </a:p>
        </p:txBody>
      </p:sp>
      <p:sp>
        <p:nvSpPr>
          <p:cNvPr id="147" name="Google Shape;147;p23"/>
          <p:cNvSpPr/>
          <p:nvPr/>
        </p:nvSpPr>
        <p:spPr>
          <a:xfrm>
            <a:off x="4690150" y="3963026"/>
            <a:ext cx="607500" cy="612900"/>
          </a:xfrm>
          <a:prstGeom prst="roundRect">
            <a:avLst>
              <a:gd fmla="val 4313" name="adj"/>
            </a:avLst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3"/>
          <p:cNvSpPr txBox="1"/>
          <p:nvPr>
            <p:ph idx="4294967295" type="ctrTitle"/>
          </p:nvPr>
        </p:nvSpPr>
        <p:spPr>
          <a:xfrm>
            <a:off x="4761425" y="3970400"/>
            <a:ext cx="37698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05           UI Changes + Summary</a:t>
            </a:r>
            <a:endParaRPr sz="2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1"/>
          <p:cNvSpPr txBox="1"/>
          <p:nvPr>
            <p:ph type="ctrTitle"/>
          </p:nvPr>
        </p:nvSpPr>
        <p:spPr>
          <a:xfrm>
            <a:off x="2389800" y="1651999"/>
            <a:ext cx="4669200" cy="16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UI Changes  </a:t>
            </a:r>
            <a:endParaRPr sz="6000"/>
          </a:p>
          <a:p>
            <a:pPr indent="-609600" lvl="0" marL="45720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Char char="+"/>
            </a:pPr>
            <a:r>
              <a:rPr lang="en" sz="6000"/>
              <a:t>Summary</a:t>
            </a:r>
            <a:endParaRPr sz="6000"/>
          </a:p>
        </p:txBody>
      </p:sp>
      <p:sp>
        <p:nvSpPr>
          <p:cNvPr id="359" name="Google Shape;359;p41"/>
          <p:cNvSpPr/>
          <p:nvPr/>
        </p:nvSpPr>
        <p:spPr>
          <a:xfrm flipH="1">
            <a:off x="7815668" y="4906241"/>
            <a:ext cx="6829" cy="3196"/>
          </a:xfrm>
          <a:custGeom>
            <a:rect b="b" l="l" r="r" t="t"/>
            <a:pathLst>
              <a:path extrusionOk="0" h="66" w="141">
                <a:moveTo>
                  <a:pt x="123" y="1"/>
                </a:moveTo>
                <a:cubicBezTo>
                  <a:pt x="112" y="22"/>
                  <a:pt x="80" y="40"/>
                  <a:pt x="29" y="58"/>
                </a:cubicBezTo>
                <a:cubicBezTo>
                  <a:pt x="22" y="61"/>
                  <a:pt x="11" y="61"/>
                  <a:pt x="1" y="65"/>
                </a:cubicBezTo>
                <a:cubicBezTo>
                  <a:pt x="76" y="51"/>
                  <a:pt x="119" y="36"/>
                  <a:pt x="130" y="22"/>
                </a:cubicBezTo>
                <a:cubicBezTo>
                  <a:pt x="137" y="15"/>
                  <a:pt x="141" y="8"/>
                  <a:pt x="141" y="1"/>
                </a:cubicBez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2"/>
          <p:cNvSpPr txBox="1"/>
          <p:nvPr>
            <p:ph idx="4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 Changes</a:t>
            </a:r>
            <a:endParaRPr/>
          </a:p>
        </p:txBody>
      </p:sp>
      <p:sp>
        <p:nvSpPr>
          <p:cNvPr id="365" name="Google Shape;365;p42"/>
          <p:cNvSpPr txBox="1"/>
          <p:nvPr/>
        </p:nvSpPr>
        <p:spPr>
          <a:xfrm>
            <a:off x="490875" y="1462675"/>
            <a:ext cx="3891900" cy="3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Problems</a:t>
            </a:r>
            <a:endParaRPr b="1"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Fan questions cross boundaries</a:t>
            </a:r>
            <a:endParaRPr sz="1800">
              <a:solidFill>
                <a:schemeClr val="accent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Separating expert feedback from uninformed criticism</a:t>
            </a:r>
            <a:endParaRPr sz="1800">
              <a:solidFill>
                <a:schemeClr val="accent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Fan resistance to making public panel discussions 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43434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Loss of motivation to participate in studios if ideas are repeatedly not chosen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366" name="Google Shape;366;p42"/>
          <p:cNvSpPr txBox="1"/>
          <p:nvPr/>
        </p:nvSpPr>
        <p:spPr>
          <a:xfrm>
            <a:off x="4571775" y="1462675"/>
            <a:ext cx="4202100" cy="3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Solutions</a:t>
            </a:r>
            <a:endParaRPr b="1"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Creators pin example comments 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Fan comments displayed short bio tags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Allow users to opt into public/private panels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43434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rPr>
              <a:t>Recap screen thanking fans and giving them a quantitative assessment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3"/>
          <p:cNvSpPr txBox="1"/>
          <p:nvPr>
            <p:ph idx="4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372" name="Google Shape;372;p43"/>
          <p:cNvSpPr txBox="1"/>
          <p:nvPr/>
        </p:nvSpPr>
        <p:spPr>
          <a:xfrm>
            <a:off x="490875" y="1462675"/>
            <a:ext cx="6379200" cy="3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Collaborative studio interface is intuitive to navigate for fans and creators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43434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Small tweaks needed to keep both sides satisfied with in-platform interactions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ctrTitle"/>
          </p:nvPr>
        </p:nvSpPr>
        <p:spPr>
          <a:xfrm>
            <a:off x="2389800" y="1829252"/>
            <a:ext cx="4669200" cy="10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Our Mission</a:t>
            </a:r>
            <a:endParaRPr sz="6000"/>
          </a:p>
        </p:txBody>
      </p:sp>
      <p:sp>
        <p:nvSpPr>
          <p:cNvPr id="154" name="Google Shape;154;p24"/>
          <p:cNvSpPr/>
          <p:nvPr/>
        </p:nvSpPr>
        <p:spPr>
          <a:xfrm flipH="1">
            <a:off x="7815668" y="4906241"/>
            <a:ext cx="6829" cy="3196"/>
          </a:xfrm>
          <a:custGeom>
            <a:rect b="b" l="l" r="r" t="t"/>
            <a:pathLst>
              <a:path extrusionOk="0" h="66" w="141">
                <a:moveTo>
                  <a:pt x="123" y="1"/>
                </a:moveTo>
                <a:cubicBezTo>
                  <a:pt x="112" y="22"/>
                  <a:pt x="80" y="40"/>
                  <a:pt x="29" y="58"/>
                </a:cubicBezTo>
                <a:cubicBezTo>
                  <a:pt x="22" y="61"/>
                  <a:pt x="11" y="61"/>
                  <a:pt x="1" y="65"/>
                </a:cubicBezTo>
                <a:cubicBezTo>
                  <a:pt x="76" y="51"/>
                  <a:pt x="119" y="36"/>
                  <a:pt x="130" y="22"/>
                </a:cubicBezTo>
                <a:cubicBezTo>
                  <a:pt x="137" y="15"/>
                  <a:pt x="141" y="8"/>
                  <a:pt x="141" y="1"/>
                </a:cubicBez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25"/>
          <p:cNvGrpSpPr/>
          <p:nvPr/>
        </p:nvGrpSpPr>
        <p:grpSpPr>
          <a:xfrm>
            <a:off x="1044164" y="951597"/>
            <a:ext cx="717841" cy="713692"/>
            <a:chOff x="4638539" y="3948622"/>
            <a:chExt cx="717841" cy="713692"/>
          </a:xfrm>
        </p:grpSpPr>
        <p:sp>
          <p:nvSpPr>
            <p:cNvPr id="160" name="Google Shape;160;p25"/>
            <p:cNvSpPr/>
            <p:nvPr/>
          </p:nvSpPr>
          <p:spPr>
            <a:xfrm>
              <a:off x="4688880" y="3994814"/>
              <a:ext cx="667500" cy="667500"/>
            </a:xfrm>
            <a:prstGeom prst="roundRect">
              <a:avLst>
                <a:gd fmla="val 1666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5"/>
            <p:cNvSpPr/>
            <p:nvPr/>
          </p:nvSpPr>
          <p:spPr>
            <a:xfrm>
              <a:off x="4638539" y="3948622"/>
              <a:ext cx="667500" cy="667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" name="Google Shape;162;p25"/>
          <p:cNvSpPr/>
          <p:nvPr/>
        </p:nvSpPr>
        <p:spPr>
          <a:xfrm>
            <a:off x="10529695" y="2633661"/>
            <a:ext cx="189725" cy="176648"/>
          </a:xfrm>
          <a:custGeom>
            <a:rect b="b" l="l" r="r" t="t"/>
            <a:pathLst>
              <a:path extrusionOk="0" h="4863" w="5223">
                <a:moveTo>
                  <a:pt x="2509" y="229"/>
                </a:moveTo>
                <a:cubicBezTo>
                  <a:pt x="2718" y="229"/>
                  <a:pt x="2926" y="258"/>
                  <a:pt x="3131" y="319"/>
                </a:cubicBezTo>
                <a:cubicBezTo>
                  <a:pt x="4297" y="657"/>
                  <a:pt x="4968" y="1881"/>
                  <a:pt x="4628" y="3047"/>
                </a:cubicBezTo>
                <a:cubicBezTo>
                  <a:pt x="4462" y="3614"/>
                  <a:pt x="4089" y="4081"/>
                  <a:pt x="3572" y="4361"/>
                </a:cubicBezTo>
                <a:cubicBezTo>
                  <a:pt x="3245" y="4541"/>
                  <a:pt x="2885" y="4633"/>
                  <a:pt x="2520" y="4633"/>
                </a:cubicBezTo>
                <a:cubicBezTo>
                  <a:pt x="2313" y="4633"/>
                  <a:pt x="2104" y="4603"/>
                  <a:pt x="1900" y="4543"/>
                </a:cubicBezTo>
                <a:cubicBezTo>
                  <a:pt x="1333" y="4382"/>
                  <a:pt x="866" y="4005"/>
                  <a:pt x="586" y="3492"/>
                </a:cubicBezTo>
                <a:cubicBezTo>
                  <a:pt x="302" y="2975"/>
                  <a:pt x="238" y="2379"/>
                  <a:pt x="402" y="1816"/>
                </a:cubicBezTo>
                <a:cubicBezTo>
                  <a:pt x="564" y="1253"/>
                  <a:pt x="941" y="786"/>
                  <a:pt x="1454" y="502"/>
                </a:cubicBezTo>
                <a:cubicBezTo>
                  <a:pt x="1785" y="319"/>
                  <a:pt x="2147" y="229"/>
                  <a:pt x="2509" y="229"/>
                </a:cubicBezTo>
                <a:close/>
                <a:moveTo>
                  <a:pt x="2508" y="1"/>
                </a:moveTo>
                <a:cubicBezTo>
                  <a:pt x="2106" y="1"/>
                  <a:pt x="1708" y="102"/>
                  <a:pt x="1347" y="301"/>
                </a:cubicBezTo>
                <a:cubicBezTo>
                  <a:pt x="776" y="613"/>
                  <a:pt x="364" y="1130"/>
                  <a:pt x="184" y="1751"/>
                </a:cubicBezTo>
                <a:cubicBezTo>
                  <a:pt x="1" y="2376"/>
                  <a:pt x="72" y="3032"/>
                  <a:pt x="385" y="3600"/>
                </a:cubicBezTo>
                <a:cubicBezTo>
                  <a:pt x="697" y="4170"/>
                  <a:pt x="1210" y="4583"/>
                  <a:pt x="1835" y="4763"/>
                </a:cubicBezTo>
                <a:cubicBezTo>
                  <a:pt x="2061" y="4831"/>
                  <a:pt x="2291" y="4863"/>
                  <a:pt x="2517" y="4863"/>
                </a:cubicBezTo>
                <a:cubicBezTo>
                  <a:pt x="2922" y="4863"/>
                  <a:pt x="3321" y="4759"/>
                  <a:pt x="3684" y="4561"/>
                </a:cubicBezTo>
                <a:cubicBezTo>
                  <a:pt x="4250" y="4250"/>
                  <a:pt x="4666" y="3736"/>
                  <a:pt x="4847" y="3112"/>
                </a:cubicBezTo>
                <a:cubicBezTo>
                  <a:pt x="5223" y="1826"/>
                  <a:pt x="4480" y="473"/>
                  <a:pt x="3195" y="100"/>
                </a:cubicBezTo>
                <a:cubicBezTo>
                  <a:pt x="2969" y="34"/>
                  <a:pt x="2738" y="1"/>
                  <a:pt x="25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5"/>
          <p:cNvSpPr/>
          <p:nvPr/>
        </p:nvSpPr>
        <p:spPr>
          <a:xfrm>
            <a:off x="11428406" y="2940695"/>
            <a:ext cx="25718" cy="71342"/>
          </a:xfrm>
          <a:custGeom>
            <a:rect b="b" l="l" r="r" t="t"/>
            <a:pathLst>
              <a:path extrusionOk="0" h="1964" w="708">
                <a:moveTo>
                  <a:pt x="101" y="1"/>
                </a:moveTo>
                <a:lnTo>
                  <a:pt x="54" y="163"/>
                </a:lnTo>
                <a:lnTo>
                  <a:pt x="475" y="287"/>
                </a:lnTo>
                <a:lnTo>
                  <a:pt x="1" y="1910"/>
                </a:lnTo>
                <a:lnTo>
                  <a:pt x="183" y="1964"/>
                </a:lnTo>
                <a:lnTo>
                  <a:pt x="707" y="176"/>
                </a:lnTo>
                <a:lnTo>
                  <a:pt x="10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5"/>
          <p:cNvSpPr/>
          <p:nvPr/>
        </p:nvSpPr>
        <p:spPr>
          <a:xfrm>
            <a:off x="11456304" y="2957223"/>
            <a:ext cx="59755" cy="74248"/>
          </a:xfrm>
          <a:custGeom>
            <a:rect b="b" l="l" r="r" t="t"/>
            <a:pathLst>
              <a:path extrusionOk="0" h="2044" w="1645">
                <a:moveTo>
                  <a:pt x="811" y="1"/>
                </a:moveTo>
                <a:cubicBezTo>
                  <a:pt x="656" y="1"/>
                  <a:pt x="515" y="40"/>
                  <a:pt x="399" y="117"/>
                </a:cubicBezTo>
                <a:lnTo>
                  <a:pt x="496" y="267"/>
                </a:lnTo>
                <a:cubicBezTo>
                  <a:pt x="594" y="205"/>
                  <a:pt x="699" y="175"/>
                  <a:pt x="815" y="175"/>
                </a:cubicBezTo>
                <a:cubicBezTo>
                  <a:pt x="887" y="175"/>
                  <a:pt x="962" y="186"/>
                  <a:pt x="1042" y="210"/>
                </a:cubicBezTo>
                <a:cubicBezTo>
                  <a:pt x="1314" y="289"/>
                  <a:pt x="1425" y="461"/>
                  <a:pt x="1365" y="665"/>
                </a:cubicBezTo>
                <a:cubicBezTo>
                  <a:pt x="1329" y="788"/>
                  <a:pt x="1253" y="899"/>
                  <a:pt x="994" y="1038"/>
                </a:cubicBezTo>
                <a:lnTo>
                  <a:pt x="40" y="1548"/>
                </a:lnTo>
                <a:lnTo>
                  <a:pt x="0" y="1681"/>
                </a:lnTo>
                <a:lnTo>
                  <a:pt x="1257" y="2044"/>
                </a:lnTo>
                <a:lnTo>
                  <a:pt x="1304" y="1883"/>
                </a:lnTo>
                <a:lnTo>
                  <a:pt x="320" y="1595"/>
                </a:lnTo>
                <a:lnTo>
                  <a:pt x="1102" y="1175"/>
                </a:lnTo>
                <a:cubicBezTo>
                  <a:pt x="1411" y="1010"/>
                  <a:pt x="1508" y="874"/>
                  <a:pt x="1559" y="702"/>
                </a:cubicBezTo>
                <a:cubicBezTo>
                  <a:pt x="1645" y="404"/>
                  <a:pt x="1468" y="152"/>
                  <a:pt x="1106" y="44"/>
                </a:cubicBezTo>
                <a:cubicBezTo>
                  <a:pt x="1004" y="15"/>
                  <a:pt x="905" y="1"/>
                  <a:pt x="81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5"/>
          <p:cNvSpPr/>
          <p:nvPr/>
        </p:nvSpPr>
        <p:spPr>
          <a:xfrm>
            <a:off x="11515513" y="2970663"/>
            <a:ext cx="61062" cy="73050"/>
          </a:xfrm>
          <a:custGeom>
            <a:rect b="b" l="l" r="r" t="t"/>
            <a:pathLst>
              <a:path extrusionOk="0" h="2011" w="1681">
                <a:moveTo>
                  <a:pt x="532" y="1"/>
                </a:moveTo>
                <a:lnTo>
                  <a:pt x="484" y="163"/>
                </a:lnTo>
                <a:lnTo>
                  <a:pt x="1400" y="428"/>
                </a:lnTo>
                <a:lnTo>
                  <a:pt x="721" y="905"/>
                </a:lnTo>
                <a:lnTo>
                  <a:pt x="682" y="1042"/>
                </a:lnTo>
                <a:lnTo>
                  <a:pt x="812" y="1078"/>
                </a:lnTo>
                <a:cubicBezTo>
                  <a:pt x="1142" y="1175"/>
                  <a:pt x="1253" y="1358"/>
                  <a:pt x="1192" y="1573"/>
                </a:cubicBezTo>
                <a:cubicBezTo>
                  <a:pt x="1141" y="1740"/>
                  <a:pt x="1016" y="1832"/>
                  <a:pt x="832" y="1832"/>
                </a:cubicBezTo>
                <a:cubicBezTo>
                  <a:pt x="769" y="1832"/>
                  <a:pt x="700" y="1821"/>
                  <a:pt x="625" y="1799"/>
                </a:cubicBezTo>
                <a:cubicBezTo>
                  <a:pt x="391" y="1731"/>
                  <a:pt x="212" y="1584"/>
                  <a:pt x="133" y="1433"/>
                </a:cubicBezTo>
                <a:lnTo>
                  <a:pt x="0" y="1551"/>
                </a:lnTo>
                <a:cubicBezTo>
                  <a:pt x="97" y="1731"/>
                  <a:pt x="320" y="1893"/>
                  <a:pt x="578" y="1968"/>
                </a:cubicBezTo>
                <a:cubicBezTo>
                  <a:pt x="677" y="1997"/>
                  <a:pt x="769" y="2011"/>
                  <a:pt x="852" y="2011"/>
                </a:cubicBezTo>
                <a:cubicBezTo>
                  <a:pt x="1129" y="2011"/>
                  <a:pt x="1312" y="1860"/>
                  <a:pt x="1379" y="1631"/>
                </a:cubicBezTo>
                <a:cubicBezTo>
                  <a:pt x="1461" y="1344"/>
                  <a:pt x="1329" y="1085"/>
                  <a:pt x="951" y="953"/>
                </a:cubicBezTo>
                <a:lnTo>
                  <a:pt x="1644" y="464"/>
                </a:lnTo>
                <a:lnTo>
                  <a:pt x="1680" y="335"/>
                </a:lnTo>
                <a:lnTo>
                  <a:pt x="53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5"/>
          <p:cNvSpPr txBox="1"/>
          <p:nvPr>
            <p:ph idx="4294967295" type="subTitle"/>
          </p:nvPr>
        </p:nvSpPr>
        <p:spPr>
          <a:xfrm>
            <a:off x="2228425" y="647775"/>
            <a:ext cx="5545200" cy="31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The current digital landscape leaves a lot to be desired for content creators and their fans.</a:t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300"/>
              <a:t>Creators struggle to get meaningful input from their fans, and fans feel like they aren’t being heard.</a:t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2300"/>
              <a:t>Croissant</a:t>
            </a:r>
            <a:r>
              <a:rPr lang="en" sz="2300"/>
              <a:t> creates digital studios to enable focused, productive collaboration with fans who want to contribute.</a:t>
            </a:r>
            <a:endParaRPr sz="2300"/>
          </a:p>
        </p:txBody>
      </p:sp>
      <p:grpSp>
        <p:nvGrpSpPr>
          <p:cNvPr id="167" name="Google Shape;167;p25"/>
          <p:cNvGrpSpPr/>
          <p:nvPr/>
        </p:nvGrpSpPr>
        <p:grpSpPr>
          <a:xfrm>
            <a:off x="1028864" y="3604872"/>
            <a:ext cx="717841" cy="713692"/>
            <a:chOff x="4638539" y="3948622"/>
            <a:chExt cx="717841" cy="713692"/>
          </a:xfrm>
        </p:grpSpPr>
        <p:sp>
          <p:nvSpPr>
            <p:cNvPr id="168" name="Google Shape;168;p25"/>
            <p:cNvSpPr/>
            <p:nvPr/>
          </p:nvSpPr>
          <p:spPr>
            <a:xfrm>
              <a:off x="4688880" y="3994814"/>
              <a:ext cx="667500" cy="667500"/>
            </a:xfrm>
            <a:prstGeom prst="roundRect">
              <a:avLst>
                <a:gd fmla="val 1666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5"/>
            <p:cNvSpPr/>
            <p:nvPr/>
          </p:nvSpPr>
          <p:spPr>
            <a:xfrm>
              <a:off x="4638539" y="3948622"/>
              <a:ext cx="667500" cy="667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0" name="Google Shape;170;p25"/>
            <p:cNvGrpSpPr/>
            <p:nvPr/>
          </p:nvGrpSpPr>
          <p:grpSpPr>
            <a:xfrm>
              <a:off x="4800263" y="4098051"/>
              <a:ext cx="344065" cy="368644"/>
              <a:chOff x="4149138" y="4121151"/>
              <a:chExt cx="344065" cy="368644"/>
            </a:xfrm>
          </p:grpSpPr>
          <p:sp>
            <p:nvSpPr>
              <p:cNvPr id="171" name="Google Shape;171;p25"/>
              <p:cNvSpPr/>
              <p:nvPr/>
            </p:nvSpPr>
            <p:spPr>
              <a:xfrm>
                <a:off x="4205853" y="4182724"/>
                <a:ext cx="225746" cy="307071"/>
              </a:xfrm>
              <a:custGeom>
                <a:rect b="b" l="l" r="r" t="t"/>
                <a:pathLst>
                  <a:path extrusionOk="0" h="9670" w="7109">
                    <a:moveTo>
                      <a:pt x="3643" y="359"/>
                    </a:moveTo>
                    <a:cubicBezTo>
                      <a:pt x="4417" y="359"/>
                      <a:pt x="5132" y="645"/>
                      <a:pt x="5703" y="1157"/>
                    </a:cubicBezTo>
                    <a:cubicBezTo>
                      <a:pt x="6358" y="1752"/>
                      <a:pt x="6751" y="2597"/>
                      <a:pt x="6751" y="3478"/>
                    </a:cubicBezTo>
                    <a:cubicBezTo>
                      <a:pt x="6739" y="4074"/>
                      <a:pt x="6572" y="4669"/>
                      <a:pt x="6251" y="5157"/>
                    </a:cubicBezTo>
                    <a:cubicBezTo>
                      <a:pt x="5929" y="5645"/>
                      <a:pt x="5489" y="6038"/>
                      <a:pt x="4953" y="6288"/>
                    </a:cubicBezTo>
                    <a:cubicBezTo>
                      <a:pt x="4620" y="6431"/>
                      <a:pt x="4417" y="6776"/>
                      <a:pt x="4417" y="7146"/>
                    </a:cubicBezTo>
                    <a:lnTo>
                      <a:pt x="4417" y="7360"/>
                    </a:lnTo>
                    <a:lnTo>
                      <a:pt x="2834" y="7360"/>
                    </a:lnTo>
                    <a:lnTo>
                      <a:pt x="2834" y="7146"/>
                    </a:lnTo>
                    <a:cubicBezTo>
                      <a:pt x="2834" y="6776"/>
                      <a:pt x="2631" y="6455"/>
                      <a:pt x="2298" y="6288"/>
                    </a:cubicBezTo>
                    <a:cubicBezTo>
                      <a:pt x="1084" y="5705"/>
                      <a:pt x="381" y="4407"/>
                      <a:pt x="548" y="3074"/>
                    </a:cubicBezTo>
                    <a:cubicBezTo>
                      <a:pt x="726" y="1669"/>
                      <a:pt x="1869" y="526"/>
                      <a:pt x="3286" y="383"/>
                    </a:cubicBezTo>
                    <a:cubicBezTo>
                      <a:pt x="3405" y="359"/>
                      <a:pt x="3524" y="359"/>
                      <a:pt x="3643" y="359"/>
                    </a:cubicBezTo>
                    <a:close/>
                    <a:moveTo>
                      <a:pt x="4417" y="7729"/>
                    </a:moveTo>
                    <a:lnTo>
                      <a:pt x="4417" y="8324"/>
                    </a:lnTo>
                    <a:cubicBezTo>
                      <a:pt x="4417" y="8443"/>
                      <a:pt x="4322" y="8539"/>
                      <a:pt x="4203" y="8539"/>
                    </a:cubicBezTo>
                    <a:lnTo>
                      <a:pt x="3048" y="8539"/>
                    </a:lnTo>
                    <a:cubicBezTo>
                      <a:pt x="2929" y="8539"/>
                      <a:pt x="2834" y="8443"/>
                      <a:pt x="2834" y="8324"/>
                    </a:cubicBezTo>
                    <a:lnTo>
                      <a:pt x="2834" y="7729"/>
                    </a:lnTo>
                    <a:close/>
                    <a:moveTo>
                      <a:pt x="4024" y="8896"/>
                    </a:moveTo>
                    <a:lnTo>
                      <a:pt x="4024" y="9098"/>
                    </a:lnTo>
                    <a:cubicBezTo>
                      <a:pt x="4024" y="9217"/>
                      <a:pt x="3941" y="9313"/>
                      <a:pt x="3822" y="9313"/>
                    </a:cubicBezTo>
                    <a:lnTo>
                      <a:pt x="3429" y="9313"/>
                    </a:lnTo>
                    <a:cubicBezTo>
                      <a:pt x="3310" y="9313"/>
                      <a:pt x="3227" y="9217"/>
                      <a:pt x="3227" y="9098"/>
                    </a:cubicBezTo>
                    <a:lnTo>
                      <a:pt x="3227" y="8896"/>
                    </a:lnTo>
                    <a:close/>
                    <a:moveTo>
                      <a:pt x="3658" y="1"/>
                    </a:moveTo>
                    <a:cubicBezTo>
                      <a:pt x="3519" y="1"/>
                      <a:pt x="3379" y="9"/>
                      <a:pt x="3239" y="26"/>
                    </a:cubicBezTo>
                    <a:cubicBezTo>
                      <a:pt x="1667" y="204"/>
                      <a:pt x="381" y="1466"/>
                      <a:pt x="191" y="3026"/>
                    </a:cubicBezTo>
                    <a:cubicBezTo>
                      <a:pt x="0" y="4526"/>
                      <a:pt x="786" y="5979"/>
                      <a:pt x="2155" y="6610"/>
                    </a:cubicBezTo>
                    <a:cubicBezTo>
                      <a:pt x="2358" y="6705"/>
                      <a:pt x="2477" y="6931"/>
                      <a:pt x="2477" y="7146"/>
                    </a:cubicBezTo>
                    <a:lnTo>
                      <a:pt x="2477" y="8324"/>
                    </a:lnTo>
                    <a:cubicBezTo>
                      <a:pt x="2477" y="8574"/>
                      <a:pt x="2643" y="8789"/>
                      <a:pt x="2870" y="8860"/>
                    </a:cubicBezTo>
                    <a:lnTo>
                      <a:pt x="2870" y="9098"/>
                    </a:lnTo>
                    <a:cubicBezTo>
                      <a:pt x="2870" y="9408"/>
                      <a:pt x="3120" y="9670"/>
                      <a:pt x="3429" y="9670"/>
                    </a:cubicBezTo>
                    <a:lnTo>
                      <a:pt x="3822" y="9670"/>
                    </a:lnTo>
                    <a:cubicBezTo>
                      <a:pt x="4132" y="9670"/>
                      <a:pt x="4382" y="9408"/>
                      <a:pt x="4382" y="9098"/>
                    </a:cubicBezTo>
                    <a:lnTo>
                      <a:pt x="4382" y="8860"/>
                    </a:lnTo>
                    <a:cubicBezTo>
                      <a:pt x="4608" y="8789"/>
                      <a:pt x="4775" y="8574"/>
                      <a:pt x="4775" y="8324"/>
                    </a:cubicBezTo>
                    <a:lnTo>
                      <a:pt x="4775" y="7146"/>
                    </a:lnTo>
                    <a:cubicBezTo>
                      <a:pt x="4775" y="6931"/>
                      <a:pt x="4906" y="6717"/>
                      <a:pt x="5096" y="6610"/>
                    </a:cubicBezTo>
                    <a:cubicBezTo>
                      <a:pt x="5691" y="6336"/>
                      <a:pt x="6191" y="5895"/>
                      <a:pt x="6549" y="5348"/>
                    </a:cubicBezTo>
                    <a:cubicBezTo>
                      <a:pt x="6906" y="4788"/>
                      <a:pt x="7096" y="4133"/>
                      <a:pt x="7096" y="3455"/>
                    </a:cubicBezTo>
                    <a:cubicBezTo>
                      <a:pt x="7108" y="2490"/>
                      <a:pt x="6680" y="1538"/>
                      <a:pt x="5953" y="883"/>
                    </a:cubicBezTo>
                    <a:cubicBezTo>
                      <a:pt x="5309" y="310"/>
                      <a:pt x="4506" y="1"/>
                      <a:pt x="36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25"/>
              <p:cNvSpPr/>
              <p:nvPr/>
            </p:nvSpPr>
            <p:spPr>
              <a:xfrm>
                <a:off x="4444777" y="4287484"/>
                <a:ext cx="48426" cy="11400"/>
              </a:xfrm>
              <a:custGeom>
                <a:rect b="b" l="l" r="r" t="t"/>
                <a:pathLst>
                  <a:path extrusionOk="0" h="359" w="1525">
                    <a:moveTo>
                      <a:pt x="180" y="1"/>
                    </a:moveTo>
                    <a:cubicBezTo>
                      <a:pt x="72" y="1"/>
                      <a:pt x="1" y="72"/>
                      <a:pt x="1" y="179"/>
                    </a:cubicBezTo>
                    <a:cubicBezTo>
                      <a:pt x="1" y="275"/>
                      <a:pt x="72" y="358"/>
                      <a:pt x="180" y="358"/>
                    </a:cubicBezTo>
                    <a:lnTo>
                      <a:pt x="1346" y="358"/>
                    </a:lnTo>
                    <a:cubicBezTo>
                      <a:pt x="1442" y="358"/>
                      <a:pt x="1525" y="275"/>
                      <a:pt x="1525" y="179"/>
                    </a:cubicBezTo>
                    <a:cubicBezTo>
                      <a:pt x="1525" y="72"/>
                      <a:pt x="1430" y="1"/>
                      <a:pt x="13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25"/>
              <p:cNvSpPr/>
              <p:nvPr/>
            </p:nvSpPr>
            <p:spPr>
              <a:xfrm>
                <a:off x="4149138" y="4287484"/>
                <a:ext cx="48426" cy="11400"/>
              </a:xfrm>
              <a:custGeom>
                <a:rect b="b" l="l" r="r" t="t"/>
                <a:pathLst>
                  <a:path extrusionOk="0" h="359" w="1525">
                    <a:moveTo>
                      <a:pt x="179" y="1"/>
                    </a:moveTo>
                    <a:cubicBezTo>
                      <a:pt x="72" y="1"/>
                      <a:pt x="0" y="72"/>
                      <a:pt x="0" y="179"/>
                    </a:cubicBezTo>
                    <a:cubicBezTo>
                      <a:pt x="0" y="275"/>
                      <a:pt x="72" y="358"/>
                      <a:pt x="179" y="358"/>
                    </a:cubicBezTo>
                    <a:lnTo>
                      <a:pt x="1334" y="358"/>
                    </a:lnTo>
                    <a:cubicBezTo>
                      <a:pt x="1441" y="358"/>
                      <a:pt x="1512" y="275"/>
                      <a:pt x="1512" y="179"/>
                    </a:cubicBezTo>
                    <a:cubicBezTo>
                      <a:pt x="1524" y="72"/>
                      <a:pt x="1441" y="1"/>
                      <a:pt x="13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25"/>
              <p:cNvSpPr/>
              <p:nvPr/>
            </p:nvSpPr>
            <p:spPr>
              <a:xfrm>
                <a:off x="4315471" y="4121151"/>
                <a:ext cx="11400" cy="48045"/>
              </a:xfrm>
              <a:custGeom>
                <a:rect b="b" l="l" r="r" t="t"/>
                <a:pathLst>
                  <a:path extrusionOk="0" h="1513" w="359">
                    <a:moveTo>
                      <a:pt x="180" y="0"/>
                    </a:moveTo>
                    <a:cubicBezTo>
                      <a:pt x="72" y="0"/>
                      <a:pt x="1" y="72"/>
                      <a:pt x="1" y="179"/>
                    </a:cubicBezTo>
                    <a:lnTo>
                      <a:pt x="1" y="1334"/>
                    </a:lnTo>
                    <a:cubicBezTo>
                      <a:pt x="1" y="1441"/>
                      <a:pt x="72" y="1512"/>
                      <a:pt x="180" y="1512"/>
                    </a:cubicBezTo>
                    <a:cubicBezTo>
                      <a:pt x="275" y="1512"/>
                      <a:pt x="358" y="1441"/>
                      <a:pt x="358" y="1334"/>
                    </a:cubicBezTo>
                    <a:lnTo>
                      <a:pt x="358" y="179"/>
                    </a:lnTo>
                    <a:cubicBezTo>
                      <a:pt x="358" y="72"/>
                      <a:pt x="275" y="0"/>
                      <a:pt x="1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25"/>
              <p:cNvSpPr/>
              <p:nvPr/>
            </p:nvSpPr>
            <p:spPr>
              <a:xfrm>
                <a:off x="4378632" y="4159575"/>
                <a:ext cx="22705" cy="27754"/>
              </a:xfrm>
              <a:custGeom>
                <a:rect b="b" l="l" r="r" t="t"/>
                <a:pathLst>
                  <a:path extrusionOk="0" h="874" w="715">
                    <a:moveTo>
                      <a:pt x="513" y="0"/>
                    </a:moveTo>
                    <a:cubicBezTo>
                      <a:pt x="451" y="0"/>
                      <a:pt x="387" y="27"/>
                      <a:pt x="346" y="76"/>
                    </a:cubicBezTo>
                    <a:lnTo>
                      <a:pt x="48" y="588"/>
                    </a:lnTo>
                    <a:cubicBezTo>
                      <a:pt x="0" y="671"/>
                      <a:pt x="24" y="778"/>
                      <a:pt x="107" y="838"/>
                    </a:cubicBezTo>
                    <a:cubicBezTo>
                      <a:pt x="131" y="850"/>
                      <a:pt x="167" y="874"/>
                      <a:pt x="191" y="874"/>
                    </a:cubicBezTo>
                    <a:cubicBezTo>
                      <a:pt x="250" y="874"/>
                      <a:pt x="310" y="838"/>
                      <a:pt x="358" y="778"/>
                    </a:cubicBezTo>
                    <a:lnTo>
                      <a:pt x="655" y="278"/>
                    </a:lnTo>
                    <a:cubicBezTo>
                      <a:pt x="715" y="171"/>
                      <a:pt x="691" y="64"/>
                      <a:pt x="596" y="16"/>
                    </a:cubicBezTo>
                    <a:cubicBezTo>
                      <a:pt x="570" y="5"/>
                      <a:pt x="542" y="0"/>
                      <a:pt x="5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25"/>
              <p:cNvSpPr/>
              <p:nvPr/>
            </p:nvSpPr>
            <p:spPr>
              <a:xfrm>
                <a:off x="4240243" y="4399103"/>
                <a:ext cx="22705" cy="27563"/>
              </a:xfrm>
              <a:custGeom>
                <a:rect b="b" l="l" r="r" t="t"/>
                <a:pathLst>
                  <a:path extrusionOk="0" h="868" w="715">
                    <a:moveTo>
                      <a:pt x="507" y="0"/>
                    </a:moveTo>
                    <a:cubicBezTo>
                      <a:pt x="444" y="0"/>
                      <a:pt x="387" y="33"/>
                      <a:pt x="346" y="82"/>
                    </a:cubicBezTo>
                    <a:lnTo>
                      <a:pt x="48" y="594"/>
                    </a:lnTo>
                    <a:cubicBezTo>
                      <a:pt x="1" y="677"/>
                      <a:pt x="24" y="784"/>
                      <a:pt x="108" y="844"/>
                    </a:cubicBezTo>
                    <a:cubicBezTo>
                      <a:pt x="132" y="855"/>
                      <a:pt x="155" y="867"/>
                      <a:pt x="191" y="867"/>
                    </a:cubicBezTo>
                    <a:cubicBezTo>
                      <a:pt x="251" y="867"/>
                      <a:pt x="310" y="844"/>
                      <a:pt x="358" y="784"/>
                    </a:cubicBezTo>
                    <a:lnTo>
                      <a:pt x="655" y="272"/>
                    </a:lnTo>
                    <a:cubicBezTo>
                      <a:pt x="715" y="189"/>
                      <a:pt x="679" y="82"/>
                      <a:pt x="596" y="22"/>
                    </a:cubicBezTo>
                    <a:cubicBezTo>
                      <a:pt x="566" y="7"/>
                      <a:pt x="536" y="0"/>
                      <a:pt x="5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25"/>
              <p:cNvSpPr/>
              <p:nvPr/>
            </p:nvSpPr>
            <p:spPr>
              <a:xfrm>
                <a:off x="4240243" y="4159130"/>
                <a:ext cx="22705" cy="28198"/>
              </a:xfrm>
              <a:custGeom>
                <a:rect b="b" l="l" r="r" t="t"/>
                <a:pathLst>
                  <a:path extrusionOk="0" h="888" w="715">
                    <a:moveTo>
                      <a:pt x="213" y="1"/>
                    </a:moveTo>
                    <a:cubicBezTo>
                      <a:pt x="181" y="1"/>
                      <a:pt x="148" y="10"/>
                      <a:pt x="120" y="30"/>
                    </a:cubicBezTo>
                    <a:cubicBezTo>
                      <a:pt x="24" y="78"/>
                      <a:pt x="1" y="197"/>
                      <a:pt x="60" y="292"/>
                    </a:cubicBezTo>
                    <a:lnTo>
                      <a:pt x="358" y="792"/>
                    </a:lnTo>
                    <a:cubicBezTo>
                      <a:pt x="382" y="852"/>
                      <a:pt x="441" y="888"/>
                      <a:pt x="525" y="888"/>
                    </a:cubicBezTo>
                    <a:cubicBezTo>
                      <a:pt x="548" y="888"/>
                      <a:pt x="584" y="864"/>
                      <a:pt x="608" y="852"/>
                    </a:cubicBezTo>
                    <a:cubicBezTo>
                      <a:pt x="679" y="792"/>
                      <a:pt x="715" y="685"/>
                      <a:pt x="667" y="602"/>
                    </a:cubicBezTo>
                    <a:lnTo>
                      <a:pt x="370" y="90"/>
                    </a:lnTo>
                    <a:cubicBezTo>
                      <a:pt x="338" y="35"/>
                      <a:pt x="276" y="1"/>
                      <a:pt x="2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25"/>
              <p:cNvSpPr/>
              <p:nvPr/>
            </p:nvSpPr>
            <p:spPr>
              <a:xfrm>
                <a:off x="4378632" y="4399230"/>
                <a:ext cx="22705" cy="28198"/>
              </a:xfrm>
              <a:custGeom>
                <a:rect b="b" l="l" r="r" t="t"/>
                <a:pathLst>
                  <a:path extrusionOk="0" h="888" w="715">
                    <a:moveTo>
                      <a:pt x="221" y="0"/>
                    </a:moveTo>
                    <a:cubicBezTo>
                      <a:pt x="187" y="0"/>
                      <a:pt x="152" y="10"/>
                      <a:pt x="119" y="30"/>
                    </a:cubicBezTo>
                    <a:cubicBezTo>
                      <a:pt x="24" y="78"/>
                      <a:pt x="0" y="197"/>
                      <a:pt x="60" y="292"/>
                    </a:cubicBezTo>
                    <a:lnTo>
                      <a:pt x="358" y="792"/>
                    </a:lnTo>
                    <a:cubicBezTo>
                      <a:pt x="393" y="851"/>
                      <a:pt x="453" y="887"/>
                      <a:pt x="524" y="887"/>
                    </a:cubicBezTo>
                    <a:cubicBezTo>
                      <a:pt x="548" y="887"/>
                      <a:pt x="584" y="863"/>
                      <a:pt x="608" y="851"/>
                    </a:cubicBezTo>
                    <a:cubicBezTo>
                      <a:pt x="691" y="792"/>
                      <a:pt x="715" y="673"/>
                      <a:pt x="667" y="601"/>
                    </a:cubicBezTo>
                    <a:lnTo>
                      <a:pt x="369" y="89"/>
                    </a:lnTo>
                    <a:cubicBezTo>
                      <a:pt x="346" y="35"/>
                      <a:pt x="286" y="0"/>
                      <a:pt x="2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25"/>
              <p:cNvSpPr/>
              <p:nvPr/>
            </p:nvSpPr>
            <p:spPr>
              <a:xfrm>
                <a:off x="4426264" y="4351851"/>
                <a:ext cx="29532" cy="21117"/>
              </a:xfrm>
              <a:custGeom>
                <a:rect b="b" l="l" r="r" t="t"/>
                <a:pathLst>
                  <a:path extrusionOk="0" h="665" w="930">
                    <a:moveTo>
                      <a:pt x="215" y="0"/>
                    </a:moveTo>
                    <a:cubicBezTo>
                      <a:pt x="152" y="0"/>
                      <a:pt x="89" y="32"/>
                      <a:pt x="48" y="81"/>
                    </a:cubicBezTo>
                    <a:cubicBezTo>
                      <a:pt x="1" y="177"/>
                      <a:pt x="36" y="272"/>
                      <a:pt x="108" y="331"/>
                    </a:cubicBezTo>
                    <a:lnTo>
                      <a:pt x="608" y="629"/>
                    </a:lnTo>
                    <a:cubicBezTo>
                      <a:pt x="643" y="653"/>
                      <a:pt x="667" y="665"/>
                      <a:pt x="703" y="665"/>
                    </a:cubicBezTo>
                    <a:cubicBezTo>
                      <a:pt x="763" y="665"/>
                      <a:pt x="822" y="629"/>
                      <a:pt x="870" y="569"/>
                    </a:cubicBezTo>
                    <a:cubicBezTo>
                      <a:pt x="929" y="486"/>
                      <a:pt x="893" y="367"/>
                      <a:pt x="810" y="319"/>
                    </a:cubicBezTo>
                    <a:lnTo>
                      <a:pt x="298" y="22"/>
                    </a:lnTo>
                    <a:cubicBezTo>
                      <a:pt x="272" y="7"/>
                      <a:pt x="244" y="0"/>
                      <a:pt x="2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25"/>
              <p:cNvSpPr/>
              <p:nvPr/>
            </p:nvSpPr>
            <p:spPr>
              <a:xfrm>
                <a:off x="4186196" y="4213463"/>
                <a:ext cx="29500" cy="21117"/>
              </a:xfrm>
              <a:custGeom>
                <a:rect b="b" l="l" r="r" t="t"/>
                <a:pathLst>
                  <a:path extrusionOk="0" h="665" w="929">
                    <a:moveTo>
                      <a:pt x="214" y="0"/>
                    </a:moveTo>
                    <a:cubicBezTo>
                      <a:pt x="152" y="0"/>
                      <a:pt x="89" y="33"/>
                      <a:pt x="48" y="82"/>
                    </a:cubicBezTo>
                    <a:cubicBezTo>
                      <a:pt x="0" y="165"/>
                      <a:pt x="36" y="272"/>
                      <a:pt x="107" y="332"/>
                    </a:cubicBezTo>
                    <a:lnTo>
                      <a:pt x="619" y="629"/>
                    </a:lnTo>
                    <a:cubicBezTo>
                      <a:pt x="643" y="641"/>
                      <a:pt x="667" y="665"/>
                      <a:pt x="703" y="665"/>
                    </a:cubicBezTo>
                    <a:cubicBezTo>
                      <a:pt x="762" y="665"/>
                      <a:pt x="822" y="629"/>
                      <a:pt x="869" y="570"/>
                    </a:cubicBezTo>
                    <a:cubicBezTo>
                      <a:pt x="929" y="463"/>
                      <a:pt x="893" y="367"/>
                      <a:pt x="810" y="320"/>
                    </a:cubicBezTo>
                    <a:lnTo>
                      <a:pt x="298" y="22"/>
                    </a:lnTo>
                    <a:cubicBezTo>
                      <a:pt x="272" y="7"/>
                      <a:pt x="243" y="0"/>
                      <a:pt x="2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25"/>
              <p:cNvSpPr/>
              <p:nvPr/>
            </p:nvSpPr>
            <p:spPr>
              <a:xfrm>
                <a:off x="4425883" y="4213590"/>
                <a:ext cx="29913" cy="21371"/>
              </a:xfrm>
              <a:custGeom>
                <a:rect b="b" l="l" r="r" t="t"/>
                <a:pathLst>
                  <a:path extrusionOk="0" h="673" w="942">
                    <a:moveTo>
                      <a:pt x="725" y="0"/>
                    </a:moveTo>
                    <a:cubicBezTo>
                      <a:pt x="693" y="0"/>
                      <a:pt x="660" y="10"/>
                      <a:pt x="632" y="30"/>
                    </a:cubicBezTo>
                    <a:lnTo>
                      <a:pt x="120" y="328"/>
                    </a:lnTo>
                    <a:cubicBezTo>
                      <a:pt x="36" y="375"/>
                      <a:pt x="1" y="494"/>
                      <a:pt x="60" y="578"/>
                    </a:cubicBezTo>
                    <a:cubicBezTo>
                      <a:pt x="96" y="637"/>
                      <a:pt x="155" y="673"/>
                      <a:pt x="227" y="673"/>
                    </a:cubicBezTo>
                    <a:cubicBezTo>
                      <a:pt x="251" y="673"/>
                      <a:pt x="286" y="661"/>
                      <a:pt x="310" y="637"/>
                    </a:cubicBezTo>
                    <a:lnTo>
                      <a:pt x="822" y="340"/>
                    </a:lnTo>
                    <a:cubicBezTo>
                      <a:pt x="905" y="280"/>
                      <a:pt x="941" y="161"/>
                      <a:pt x="882" y="89"/>
                    </a:cubicBezTo>
                    <a:cubicBezTo>
                      <a:pt x="850" y="35"/>
                      <a:pt x="788" y="0"/>
                      <a:pt x="7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25"/>
              <p:cNvSpPr/>
              <p:nvPr/>
            </p:nvSpPr>
            <p:spPr>
              <a:xfrm>
                <a:off x="4186196" y="4351978"/>
                <a:ext cx="29500" cy="21371"/>
              </a:xfrm>
              <a:custGeom>
                <a:rect b="b" l="l" r="r" t="t"/>
                <a:pathLst>
                  <a:path extrusionOk="0" h="673" w="929">
                    <a:moveTo>
                      <a:pt x="725" y="0"/>
                    </a:moveTo>
                    <a:cubicBezTo>
                      <a:pt x="692" y="0"/>
                      <a:pt x="660" y="9"/>
                      <a:pt x="631" y="30"/>
                    </a:cubicBezTo>
                    <a:lnTo>
                      <a:pt x="119" y="327"/>
                    </a:lnTo>
                    <a:cubicBezTo>
                      <a:pt x="36" y="375"/>
                      <a:pt x="0" y="494"/>
                      <a:pt x="60" y="589"/>
                    </a:cubicBezTo>
                    <a:cubicBezTo>
                      <a:pt x="95" y="649"/>
                      <a:pt x="155" y="673"/>
                      <a:pt x="226" y="673"/>
                    </a:cubicBezTo>
                    <a:cubicBezTo>
                      <a:pt x="262" y="673"/>
                      <a:pt x="286" y="661"/>
                      <a:pt x="322" y="649"/>
                    </a:cubicBezTo>
                    <a:lnTo>
                      <a:pt x="822" y="351"/>
                    </a:lnTo>
                    <a:cubicBezTo>
                      <a:pt x="893" y="292"/>
                      <a:pt x="929" y="173"/>
                      <a:pt x="881" y="89"/>
                    </a:cubicBezTo>
                    <a:cubicBezTo>
                      <a:pt x="850" y="34"/>
                      <a:pt x="787" y="0"/>
                      <a:pt x="7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3" name="Google Shape;183;p25"/>
          <p:cNvGrpSpPr/>
          <p:nvPr/>
        </p:nvGrpSpPr>
        <p:grpSpPr>
          <a:xfrm>
            <a:off x="1208935" y="1130876"/>
            <a:ext cx="357712" cy="355138"/>
            <a:chOff x="6571955" y="2919170"/>
            <a:chExt cx="308878" cy="311170"/>
          </a:xfrm>
        </p:grpSpPr>
        <p:sp>
          <p:nvSpPr>
            <p:cNvPr id="184" name="Google Shape;184;p25"/>
            <p:cNvSpPr/>
            <p:nvPr/>
          </p:nvSpPr>
          <p:spPr>
            <a:xfrm>
              <a:off x="6571955" y="2919170"/>
              <a:ext cx="245982" cy="237675"/>
            </a:xfrm>
            <a:custGeom>
              <a:rect b="b" l="l" r="r" t="t"/>
              <a:pathLst>
                <a:path extrusionOk="0" h="7467" w="7728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5"/>
            <p:cNvSpPr/>
            <p:nvPr/>
          </p:nvSpPr>
          <p:spPr>
            <a:xfrm>
              <a:off x="6708760" y="3206436"/>
              <a:ext cx="33740" cy="9517"/>
            </a:xfrm>
            <a:custGeom>
              <a:rect b="b" l="l" r="r" t="t"/>
              <a:pathLst>
                <a:path extrusionOk="0" h="299" w="106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5"/>
            <p:cNvSpPr/>
            <p:nvPr/>
          </p:nvSpPr>
          <p:spPr>
            <a:xfrm>
              <a:off x="6604549" y="2993079"/>
              <a:ext cx="59904" cy="51565"/>
            </a:xfrm>
            <a:custGeom>
              <a:rect b="b" l="l" r="r" t="t"/>
              <a:pathLst>
                <a:path extrusionOk="0" h="1620" w="1882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5"/>
            <p:cNvSpPr/>
            <p:nvPr/>
          </p:nvSpPr>
          <p:spPr>
            <a:xfrm>
              <a:off x="6634469" y="2991933"/>
              <a:ext cx="246364" cy="238407"/>
            </a:xfrm>
            <a:custGeom>
              <a:rect b="b" l="l" r="r" t="t"/>
              <a:pathLst>
                <a:path extrusionOk="0" h="7490" w="774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5"/>
            <p:cNvSpPr/>
            <p:nvPr/>
          </p:nvSpPr>
          <p:spPr>
            <a:xfrm>
              <a:off x="6790627" y="3057885"/>
              <a:ext cx="52329" cy="60668"/>
            </a:xfrm>
            <a:custGeom>
              <a:rect b="b" l="l" r="r" t="t"/>
              <a:pathLst>
                <a:path extrusionOk="0" h="1906" w="1644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5"/>
            <p:cNvSpPr/>
            <p:nvPr/>
          </p:nvSpPr>
          <p:spPr>
            <a:xfrm>
              <a:off x="6712166" y="2975286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5"/>
            <p:cNvSpPr/>
            <p:nvPr/>
          </p:nvSpPr>
          <p:spPr>
            <a:xfrm>
              <a:off x="6712166" y="2993461"/>
              <a:ext cx="73941" cy="9517"/>
            </a:xfrm>
            <a:custGeom>
              <a:rect b="b" l="l" r="r" t="t"/>
              <a:pathLst>
                <a:path extrusionOk="0" h="299" w="2323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5"/>
            <p:cNvSpPr/>
            <p:nvPr/>
          </p:nvSpPr>
          <p:spPr>
            <a:xfrm>
              <a:off x="6712166" y="3012050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5"/>
            <p:cNvSpPr/>
            <p:nvPr/>
          </p:nvSpPr>
          <p:spPr>
            <a:xfrm>
              <a:off x="6662511" y="3103752"/>
              <a:ext cx="73941" cy="27310"/>
            </a:xfrm>
            <a:custGeom>
              <a:rect b="b" l="l" r="r" t="t"/>
              <a:pathLst>
                <a:path extrusionOk="0" h="858" w="2323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5"/>
            <p:cNvSpPr/>
            <p:nvPr/>
          </p:nvSpPr>
          <p:spPr>
            <a:xfrm>
              <a:off x="6662893" y="3140134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25"/>
          <p:cNvGrpSpPr/>
          <p:nvPr/>
        </p:nvGrpSpPr>
        <p:grpSpPr>
          <a:xfrm>
            <a:off x="1028864" y="2278234"/>
            <a:ext cx="717841" cy="713692"/>
            <a:chOff x="4638539" y="3948622"/>
            <a:chExt cx="717841" cy="713692"/>
          </a:xfrm>
        </p:grpSpPr>
        <p:sp>
          <p:nvSpPr>
            <p:cNvPr id="195" name="Google Shape;195;p25"/>
            <p:cNvSpPr/>
            <p:nvPr/>
          </p:nvSpPr>
          <p:spPr>
            <a:xfrm>
              <a:off x="4688880" y="3994814"/>
              <a:ext cx="667500" cy="667500"/>
            </a:xfrm>
            <a:prstGeom prst="roundRect">
              <a:avLst>
                <a:gd fmla="val 16667" name="adj"/>
              </a:avLst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5"/>
            <p:cNvSpPr/>
            <p:nvPr/>
          </p:nvSpPr>
          <p:spPr>
            <a:xfrm>
              <a:off x="4638539" y="3948622"/>
              <a:ext cx="667500" cy="667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" name="Google Shape;197;p25"/>
          <p:cNvGrpSpPr/>
          <p:nvPr/>
        </p:nvGrpSpPr>
        <p:grpSpPr>
          <a:xfrm>
            <a:off x="1208936" y="2457514"/>
            <a:ext cx="357720" cy="355148"/>
            <a:chOff x="1952836" y="3680964"/>
            <a:chExt cx="357720" cy="355148"/>
          </a:xfrm>
        </p:grpSpPr>
        <p:sp>
          <p:nvSpPr>
            <p:cNvPr id="198" name="Google Shape;198;p25"/>
            <p:cNvSpPr/>
            <p:nvPr/>
          </p:nvSpPr>
          <p:spPr>
            <a:xfrm>
              <a:off x="2054166" y="3814144"/>
              <a:ext cx="38233" cy="49188"/>
            </a:xfrm>
            <a:custGeom>
              <a:rect b="b" l="l" r="r" t="t"/>
              <a:pathLst>
                <a:path extrusionOk="0" h="1549" w="1204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5"/>
            <p:cNvSpPr/>
            <p:nvPr/>
          </p:nvSpPr>
          <p:spPr>
            <a:xfrm>
              <a:off x="2170992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5"/>
            <p:cNvSpPr/>
            <p:nvPr/>
          </p:nvSpPr>
          <p:spPr>
            <a:xfrm>
              <a:off x="2070043" y="3908647"/>
              <a:ext cx="122924" cy="33311"/>
            </a:xfrm>
            <a:custGeom>
              <a:rect b="b" l="l" r="r" t="t"/>
              <a:pathLst>
                <a:path extrusionOk="0" h="1049" w="3871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5"/>
            <p:cNvSpPr/>
            <p:nvPr/>
          </p:nvSpPr>
          <p:spPr>
            <a:xfrm>
              <a:off x="1952836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5"/>
            <p:cNvSpPr/>
            <p:nvPr/>
          </p:nvSpPr>
          <p:spPr>
            <a:xfrm>
              <a:off x="2012217" y="3739075"/>
              <a:ext cx="298338" cy="297036"/>
            </a:xfrm>
            <a:custGeom>
              <a:rect b="b" l="l" r="r" t="t"/>
              <a:pathLst>
                <a:path extrusionOk="0" h="9354" w="9395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6"/>
          <p:cNvSpPr txBox="1"/>
          <p:nvPr>
            <p:ph type="ctrTitle"/>
          </p:nvPr>
        </p:nvSpPr>
        <p:spPr>
          <a:xfrm>
            <a:off x="1714500" y="1643775"/>
            <a:ext cx="5715000" cy="16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Interface Selection + Design</a:t>
            </a:r>
            <a:endParaRPr sz="6000"/>
          </a:p>
        </p:txBody>
      </p:sp>
      <p:sp>
        <p:nvSpPr>
          <p:cNvPr id="208" name="Google Shape;208;p26"/>
          <p:cNvSpPr/>
          <p:nvPr/>
        </p:nvSpPr>
        <p:spPr>
          <a:xfrm flipH="1">
            <a:off x="7815668" y="4906241"/>
            <a:ext cx="6829" cy="3196"/>
          </a:xfrm>
          <a:custGeom>
            <a:rect b="b" l="l" r="r" t="t"/>
            <a:pathLst>
              <a:path extrusionOk="0" h="66" w="141">
                <a:moveTo>
                  <a:pt x="123" y="1"/>
                </a:moveTo>
                <a:cubicBezTo>
                  <a:pt x="112" y="22"/>
                  <a:pt x="80" y="40"/>
                  <a:pt x="29" y="58"/>
                </a:cubicBezTo>
                <a:cubicBezTo>
                  <a:pt x="22" y="61"/>
                  <a:pt x="11" y="61"/>
                  <a:pt x="1" y="65"/>
                </a:cubicBezTo>
                <a:cubicBezTo>
                  <a:pt x="76" y="51"/>
                  <a:pt x="119" y="36"/>
                  <a:pt x="130" y="22"/>
                </a:cubicBezTo>
                <a:cubicBezTo>
                  <a:pt x="137" y="15"/>
                  <a:pt x="141" y="8"/>
                  <a:pt x="141" y="1"/>
                </a:cubicBez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/>
          <p:nvPr/>
        </p:nvSpPr>
        <p:spPr>
          <a:xfrm>
            <a:off x="10529695" y="2633661"/>
            <a:ext cx="189725" cy="176648"/>
          </a:xfrm>
          <a:custGeom>
            <a:rect b="b" l="l" r="r" t="t"/>
            <a:pathLst>
              <a:path extrusionOk="0" h="4863" w="5223">
                <a:moveTo>
                  <a:pt x="2509" y="229"/>
                </a:moveTo>
                <a:cubicBezTo>
                  <a:pt x="2718" y="229"/>
                  <a:pt x="2926" y="258"/>
                  <a:pt x="3131" y="319"/>
                </a:cubicBezTo>
                <a:cubicBezTo>
                  <a:pt x="4297" y="657"/>
                  <a:pt x="4968" y="1881"/>
                  <a:pt x="4628" y="3047"/>
                </a:cubicBezTo>
                <a:cubicBezTo>
                  <a:pt x="4462" y="3614"/>
                  <a:pt x="4089" y="4081"/>
                  <a:pt x="3572" y="4361"/>
                </a:cubicBezTo>
                <a:cubicBezTo>
                  <a:pt x="3245" y="4541"/>
                  <a:pt x="2885" y="4633"/>
                  <a:pt x="2520" y="4633"/>
                </a:cubicBezTo>
                <a:cubicBezTo>
                  <a:pt x="2313" y="4633"/>
                  <a:pt x="2104" y="4603"/>
                  <a:pt x="1900" y="4543"/>
                </a:cubicBezTo>
                <a:cubicBezTo>
                  <a:pt x="1333" y="4382"/>
                  <a:pt x="866" y="4005"/>
                  <a:pt x="586" y="3492"/>
                </a:cubicBezTo>
                <a:cubicBezTo>
                  <a:pt x="302" y="2975"/>
                  <a:pt x="238" y="2379"/>
                  <a:pt x="402" y="1816"/>
                </a:cubicBezTo>
                <a:cubicBezTo>
                  <a:pt x="564" y="1253"/>
                  <a:pt x="941" y="786"/>
                  <a:pt x="1454" y="502"/>
                </a:cubicBezTo>
                <a:cubicBezTo>
                  <a:pt x="1785" y="319"/>
                  <a:pt x="2147" y="229"/>
                  <a:pt x="2509" y="229"/>
                </a:cubicBezTo>
                <a:close/>
                <a:moveTo>
                  <a:pt x="2508" y="1"/>
                </a:moveTo>
                <a:cubicBezTo>
                  <a:pt x="2106" y="1"/>
                  <a:pt x="1708" y="102"/>
                  <a:pt x="1347" y="301"/>
                </a:cubicBezTo>
                <a:cubicBezTo>
                  <a:pt x="776" y="613"/>
                  <a:pt x="364" y="1130"/>
                  <a:pt x="184" y="1751"/>
                </a:cubicBezTo>
                <a:cubicBezTo>
                  <a:pt x="1" y="2376"/>
                  <a:pt x="72" y="3032"/>
                  <a:pt x="385" y="3600"/>
                </a:cubicBezTo>
                <a:cubicBezTo>
                  <a:pt x="697" y="4170"/>
                  <a:pt x="1210" y="4583"/>
                  <a:pt x="1835" y="4763"/>
                </a:cubicBezTo>
                <a:cubicBezTo>
                  <a:pt x="2061" y="4831"/>
                  <a:pt x="2291" y="4863"/>
                  <a:pt x="2517" y="4863"/>
                </a:cubicBezTo>
                <a:cubicBezTo>
                  <a:pt x="2922" y="4863"/>
                  <a:pt x="3321" y="4759"/>
                  <a:pt x="3684" y="4561"/>
                </a:cubicBezTo>
                <a:cubicBezTo>
                  <a:pt x="4250" y="4250"/>
                  <a:pt x="4666" y="3736"/>
                  <a:pt x="4847" y="3112"/>
                </a:cubicBezTo>
                <a:cubicBezTo>
                  <a:pt x="5223" y="1826"/>
                  <a:pt x="4480" y="473"/>
                  <a:pt x="3195" y="100"/>
                </a:cubicBezTo>
                <a:cubicBezTo>
                  <a:pt x="2969" y="34"/>
                  <a:pt x="2738" y="1"/>
                  <a:pt x="25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7"/>
          <p:cNvSpPr/>
          <p:nvPr/>
        </p:nvSpPr>
        <p:spPr>
          <a:xfrm>
            <a:off x="11428406" y="2940695"/>
            <a:ext cx="25718" cy="71342"/>
          </a:xfrm>
          <a:custGeom>
            <a:rect b="b" l="l" r="r" t="t"/>
            <a:pathLst>
              <a:path extrusionOk="0" h="1964" w="708">
                <a:moveTo>
                  <a:pt x="101" y="1"/>
                </a:moveTo>
                <a:lnTo>
                  <a:pt x="54" y="163"/>
                </a:lnTo>
                <a:lnTo>
                  <a:pt x="475" y="287"/>
                </a:lnTo>
                <a:lnTo>
                  <a:pt x="1" y="1910"/>
                </a:lnTo>
                <a:lnTo>
                  <a:pt x="183" y="1964"/>
                </a:lnTo>
                <a:lnTo>
                  <a:pt x="707" y="176"/>
                </a:lnTo>
                <a:lnTo>
                  <a:pt x="10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7"/>
          <p:cNvSpPr/>
          <p:nvPr/>
        </p:nvSpPr>
        <p:spPr>
          <a:xfrm>
            <a:off x="11456304" y="2957223"/>
            <a:ext cx="59755" cy="74248"/>
          </a:xfrm>
          <a:custGeom>
            <a:rect b="b" l="l" r="r" t="t"/>
            <a:pathLst>
              <a:path extrusionOk="0" h="2044" w="1645">
                <a:moveTo>
                  <a:pt x="811" y="1"/>
                </a:moveTo>
                <a:cubicBezTo>
                  <a:pt x="656" y="1"/>
                  <a:pt x="515" y="40"/>
                  <a:pt x="399" y="117"/>
                </a:cubicBezTo>
                <a:lnTo>
                  <a:pt x="496" y="267"/>
                </a:lnTo>
                <a:cubicBezTo>
                  <a:pt x="594" y="205"/>
                  <a:pt x="699" y="175"/>
                  <a:pt x="815" y="175"/>
                </a:cubicBezTo>
                <a:cubicBezTo>
                  <a:pt x="887" y="175"/>
                  <a:pt x="962" y="186"/>
                  <a:pt x="1042" y="210"/>
                </a:cubicBezTo>
                <a:cubicBezTo>
                  <a:pt x="1314" y="289"/>
                  <a:pt x="1425" y="461"/>
                  <a:pt x="1365" y="665"/>
                </a:cubicBezTo>
                <a:cubicBezTo>
                  <a:pt x="1329" y="788"/>
                  <a:pt x="1253" y="899"/>
                  <a:pt x="994" y="1038"/>
                </a:cubicBezTo>
                <a:lnTo>
                  <a:pt x="40" y="1548"/>
                </a:lnTo>
                <a:lnTo>
                  <a:pt x="0" y="1681"/>
                </a:lnTo>
                <a:lnTo>
                  <a:pt x="1257" y="2044"/>
                </a:lnTo>
                <a:lnTo>
                  <a:pt x="1304" y="1883"/>
                </a:lnTo>
                <a:lnTo>
                  <a:pt x="320" y="1595"/>
                </a:lnTo>
                <a:lnTo>
                  <a:pt x="1102" y="1175"/>
                </a:lnTo>
                <a:cubicBezTo>
                  <a:pt x="1411" y="1010"/>
                  <a:pt x="1508" y="874"/>
                  <a:pt x="1559" y="702"/>
                </a:cubicBezTo>
                <a:cubicBezTo>
                  <a:pt x="1645" y="404"/>
                  <a:pt x="1468" y="152"/>
                  <a:pt x="1106" y="44"/>
                </a:cubicBezTo>
                <a:cubicBezTo>
                  <a:pt x="1004" y="15"/>
                  <a:pt x="905" y="1"/>
                  <a:pt x="81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7"/>
          <p:cNvSpPr/>
          <p:nvPr/>
        </p:nvSpPr>
        <p:spPr>
          <a:xfrm>
            <a:off x="11515513" y="2970663"/>
            <a:ext cx="61062" cy="73050"/>
          </a:xfrm>
          <a:custGeom>
            <a:rect b="b" l="l" r="r" t="t"/>
            <a:pathLst>
              <a:path extrusionOk="0" h="2011" w="1681">
                <a:moveTo>
                  <a:pt x="532" y="1"/>
                </a:moveTo>
                <a:lnTo>
                  <a:pt x="484" y="163"/>
                </a:lnTo>
                <a:lnTo>
                  <a:pt x="1400" y="428"/>
                </a:lnTo>
                <a:lnTo>
                  <a:pt x="721" y="905"/>
                </a:lnTo>
                <a:lnTo>
                  <a:pt x="682" y="1042"/>
                </a:lnTo>
                <a:lnTo>
                  <a:pt x="812" y="1078"/>
                </a:lnTo>
                <a:cubicBezTo>
                  <a:pt x="1142" y="1175"/>
                  <a:pt x="1253" y="1358"/>
                  <a:pt x="1192" y="1573"/>
                </a:cubicBezTo>
                <a:cubicBezTo>
                  <a:pt x="1141" y="1740"/>
                  <a:pt x="1016" y="1832"/>
                  <a:pt x="832" y="1832"/>
                </a:cubicBezTo>
                <a:cubicBezTo>
                  <a:pt x="769" y="1832"/>
                  <a:pt x="700" y="1821"/>
                  <a:pt x="625" y="1799"/>
                </a:cubicBezTo>
                <a:cubicBezTo>
                  <a:pt x="391" y="1731"/>
                  <a:pt x="212" y="1584"/>
                  <a:pt x="133" y="1433"/>
                </a:cubicBezTo>
                <a:lnTo>
                  <a:pt x="0" y="1551"/>
                </a:lnTo>
                <a:cubicBezTo>
                  <a:pt x="97" y="1731"/>
                  <a:pt x="320" y="1893"/>
                  <a:pt x="578" y="1968"/>
                </a:cubicBezTo>
                <a:cubicBezTo>
                  <a:pt x="677" y="1997"/>
                  <a:pt x="769" y="2011"/>
                  <a:pt x="852" y="2011"/>
                </a:cubicBezTo>
                <a:cubicBezTo>
                  <a:pt x="1129" y="2011"/>
                  <a:pt x="1312" y="1860"/>
                  <a:pt x="1379" y="1631"/>
                </a:cubicBezTo>
                <a:cubicBezTo>
                  <a:pt x="1461" y="1344"/>
                  <a:pt x="1329" y="1085"/>
                  <a:pt x="951" y="953"/>
                </a:cubicBezTo>
                <a:lnTo>
                  <a:pt x="1644" y="464"/>
                </a:lnTo>
                <a:lnTo>
                  <a:pt x="1680" y="335"/>
                </a:lnTo>
                <a:lnTo>
                  <a:pt x="53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7"/>
          <p:cNvSpPr txBox="1"/>
          <p:nvPr>
            <p:ph idx="4294967295" type="ctrTitle"/>
          </p:nvPr>
        </p:nvSpPr>
        <p:spPr>
          <a:xfrm>
            <a:off x="642800" y="1067500"/>
            <a:ext cx="16794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Comment Bubbles</a:t>
            </a:r>
            <a:endParaRPr/>
          </a:p>
        </p:txBody>
      </p:sp>
      <p:sp>
        <p:nvSpPr>
          <p:cNvPr id="218" name="Google Shape;218;p27"/>
          <p:cNvSpPr txBox="1"/>
          <p:nvPr>
            <p:ph idx="4294967295" type="ctrTitle"/>
          </p:nvPr>
        </p:nvSpPr>
        <p:spPr>
          <a:xfrm>
            <a:off x="642800" y="2816175"/>
            <a:ext cx="23175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02 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Collaborative Studio</a:t>
            </a:r>
            <a:endParaRPr>
              <a:solidFill>
                <a:srgbClr val="B7B7B7"/>
              </a:solidFill>
            </a:endParaRPr>
          </a:p>
        </p:txBody>
      </p:sp>
      <p:pic>
        <p:nvPicPr>
          <p:cNvPr id="219" name="Google Shape;219;p27"/>
          <p:cNvPicPr preferRelativeResize="0"/>
          <p:nvPr/>
        </p:nvPicPr>
        <p:blipFill rotWithShape="1">
          <a:blip r:embed="rId3">
            <a:alphaModFix/>
          </a:blip>
          <a:srcRect b="4571" l="0" r="11723" t="0"/>
          <a:stretch/>
        </p:blipFill>
        <p:spPr>
          <a:xfrm rot="-5400000">
            <a:off x="4424961" y="288039"/>
            <a:ext cx="3461200" cy="48678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8"/>
          <p:cNvSpPr/>
          <p:nvPr/>
        </p:nvSpPr>
        <p:spPr>
          <a:xfrm>
            <a:off x="10529695" y="2633661"/>
            <a:ext cx="189725" cy="176648"/>
          </a:xfrm>
          <a:custGeom>
            <a:rect b="b" l="l" r="r" t="t"/>
            <a:pathLst>
              <a:path extrusionOk="0" h="4863" w="5223">
                <a:moveTo>
                  <a:pt x="2509" y="229"/>
                </a:moveTo>
                <a:cubicBezTo>
                  <a:pt x="2718" y="229"/>
                  <a:pt x="2926" y="258"/>
                  <a:pt x="3131" y="319"/>
                </a:cubicBezTo>
                <a:cubicBezTo>
                  <a:pt x="4297" y="657"/>
                  <a:pt x="4968" y="1881"/>
                  <a:pt x="4628" y="3047"/>
                </a:cubicBezTo>
                <a:cubicBezTo>
                  <a:pt x="4462" y="3614"/>
                  <a:pt x="4089" y="4081"/>
                  <a:pt x="3572" y="4361"/>
                </a:cubicBezTo>
                <a:cubicBezTo>
                  <a:pt x="3245" y="4541"/>
                  <a:pt x="2885" y="4633"/>
                  <a:pt x="2520" y="4633"/>
                </a:cubicBezTo>
                <a:cubicBezTo>
                  <a:pt x="2313" y="4633"/>
                  <a:pt x="2104" y="4603"/>
                  <a:pt x="1900" y="4543"/>
                </a:cubicBezTo>
                <a:cubicBezTo>
                  <a:pt x="1333" y="4382"/>
                  <a:pt x="866" y="4005"/>
                  <a:pt x="586" y="3492"/>
                </a:cubicBezTo>
                <a:cubicBezTo>
                  <a:pt x="302" y="2975"/>
                  <a:pt x="238" y="2379"/>
                  <a:pt x="402" y="1816"/>
                </a:cubicBezTo>
                <a:cubicBezTo>
                  <a:pt x="564" y="1253"/>
                  <a:pt x="941" y="786"/>
                  <a:pt x="1454" y="502"/>
                </a:cubicBezTo>
                <a:cubicBezTo>
                  <a:pt x="1785" y="319"/>
                  <a:pt x="2147" y="229"/>
                  <a:pt x="2509" y="229"/>
                </a:cubicBezTo>
                <a:close/>
                <a:moveTo>
                  <a:pt x="2508" y="1"/>
                </a:moveTo>
                <a:cubicBezTo>
                  <a:pt x="2106" y="1"/>
                  <a:pt x="1708" y="102"/>
                  <a:pt x="1347" y="301"/>
                </a:cubicBezTo>
                <a:cubicBezTo>
                  <a:pt x="776" y="613"/>
                  <a:pt x="364" y="1130"/>
                  <a:pt x="184" y="1751"/>
                </a:cubicBezTo>
                <a:cubicBezTo>
                  <a:pt x="1" y="2376"/>
                  <a:pt x="72" y="3032"/>
                  <a:pt x="385" y="3600"/>
                </a:cubicBezTo>
                <a:cubicBezTo>
                  <a:pt x="697" y="4170"/>
                  <a:pt x="1210" y="4583"/>
                  <a:pt x="1835" y="4763"/>
                </a:cubicBezTo>
                <a:cubicBezTo>
                  <a:pt x="2061" y="4831"/>
                  <a:pt x="2291" y="4863"/>
                  <a:pt x="2517" y="4863"/>
                </a:cubicBezTo>
                <a:cubicBezTo>
                  <a:pt x="2922" y="4863"/>
                  <a:pt x="3321" y="4759"/>
                  <a:pt x="3684" y="4561"/>
                </a:cubicBezTo>
                <a:cubicBezTo>
                  <a:pt x="4250" y="4250"/>
                  <a:pt x="4666" y="3736"/>
                  <a:pt x="4847" y="3112"/>
                </a:cubicBezTo>
                <a:cubicBezTo>
                  <a:pt x="5223" y="1826"/>
                  <a:pt x="4480" y="473"/>
                  <a:pt x="3195" y="100"/>
                </a:cubicBezTo>
                <a:cubicBezTo>
                  <a:pt x="2969" y="34"/>
                  <a:pt x="2738" y="1"/>
                  <a:pt x="25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8"/>
          <p:cNvSpPr/>
          <p:nvPr/>
        </p:nvSpPr>
        <p:spPr>
          <a:xfrm>
            <a:off x="11428406" y="2940695"/>
            <a:ext cx="25718" cy="71342"/>
          </a:xfrm>
          <a:custGeom>
            <a:rect b="b" l="l" r="r" t="t"/>
            <a:pathLst>
              <a:path extrusionOk="0" h="1964" w="708">
                <a:moveTo>
                  <a:pt x="101" y="1"/>
                </a:moveTo>
                <a:lnTo>
                  <a:pt x="54" y="163"/>
                </a:lnTo>
                <a:lnTo>
                  <a:pt x="475" y="287"/>
                </a:lnTo>
                <a:lnTo>
                  <a:pt x="1" y="1910"/>
                </a:lnTo>
                <a:lnTo>
                  <a:pt x="183" y="1964"/>
                </a:lnTo>
                <a:lnTo>
                  <a:pt x="707" y="176"/>
                </a:lnTo>
                <a:lnTo>
                  <a:pt x="10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8"/>
          <p:cNvSpPr/>
          <p:nvPr/>
        </p:nvSpPr>
        <p:spPr>
          <a:xfrm>
            <a:off x="11456304" y="2957223"/>
            <a:ext cx="59755" cy="74248"/>
          </a:xfrm>
          <a:custGeom>
            <a:rect b="b" l="l" r="r" t="t"/>
            <a:pathLst>
              <a:path extrusionOk="0" h="2044" w="1645">
                <a:moveTo>
                  <a:pt x="811" y="1"/>
                </a:moveTo>
                <a:cubicBezTo>
                  <a:pt x="656" y="1"/>
                  <a:pt x="515" y="40"/>
                  <a:pt x="399" y="117"/>
                </a:cubicBezTo>
                <a:lnTo>
                  <a:pt x="496" y="267"/>
                </a:lnTo>
                <a:cubicBezTo>
                  <a:pt x="594" y="205"/>
                  <a:pt x="699" y="175"/>
                  <a:pt x="815" y="175"/>
                </a:cubicBezTo>
                <a:cubicBezTo>
                  <a:pt x="887" y="175"/>
                  <a:pt x="962" y="186"/>
                  <a:pt x="1042" y="210"/>
                </a:cubicBezTo>
                <a:cubicBezTo>
                  <a:pt x="1314" y="289"/>
                  <a:pt x="1425" y="461"/>
                  <a:pt x="1365" y="665"/>
                </a:cubicBezTo>
                <a:cubicBezTo>
                  <a:pt x="1329" y="788"/>
                  <a:pt x="1253" y="899"/>
                  <a:pt x="994" y="1038"/>
                </a:cubicBezTo>
                <a:lnTo>
                  <a:pt x="40" y="1548"/>
                </a:lnTo>
                <a:lnTo>
                  <a:pt x="0" y="1681"/>
                </a:lnTo>
                <a:lnTo>
                  <a:pt x="1257" y="2044"/>
                </a:lnTo>
                <a:lnTo>
                  <a:pt x="1304" y="1883"/>
                </a:lnTo>
                <a:lnTo>
                  <a:pt x="320" y="1595"/>
                </a:lnTo>
                <a:lnTo>
                  <a:pt x="1102" y="1175"/>
                </a:lnTo>
                <a:cubicBezTo>
                  <a:pt x="1411" y="1010"/>
                  <a:pt x="1508" y="874"/>
                  <a:pt x="1559" y="702"/>
                </a:cubicBezTo>
                <a:cubicBezTo>
                  <a:pt x="1645" y="404"/>
                  <a:pt x="1468" y="152"/>
                  <a:pt x="1106" y="44"/>
                </a:cubicBezTo>
                <a:cubicBezTo>
                  <a:pt x="1004" y="15"/>
                  <a:pt x="905" y="1"/>
                  <a:pt x="81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8"/>
          <p:cNvSpPr/>
          <p:nvPr/>
        </p:nvSpPr>
        <p:spPr>
          <a:xfrm>
            <a:off x="11515513" y="2970663"/>
            <a:ext cx="61062" cy="73050"/>
          </a:xfrm>
          <a:custGeom>
            <a:rect b="b" l="l" r="r" t="t"/>
            <a:pathLst>
              <a:path extrusionOk="0" h="2011" w="1681">
                <a:moveTo>
                  <a:pt x="532" y="1"/>
                </a:moveTo>
                <a:lnTo>
                  <a:pt x="484" y="163"/>
                </a:lnTo>
                <a:lnTo>
                  <a:pt x="1400" y="428"/>
                </a:lnTo>
                <a:lnTo>
                  <a:pt x="721" y="905"/>
                </a:lnTo>
                <a:lnTo>
                  <a:pt x="682" y="1042"/>
                </a:lnTo>
                <a:lnTo>
                  <a:pt x="812" y="1078"/>
                </a:lnTo>
                <a:cubicBezTo>
                  <a:pt x="1142" y="1175"/>
                  <a:pt x="1253" y="1358"/>
                  <a:pt x="1192" y="1573"/>
                </a:cubicBezTo>
                <a:cubicBezTo>
                  <a:pt x="1141" y="1740"/>
                  <a:pt x="1016" y="1832"/>
                  <a:pt x="832" y="1832"/>
                </a:cubicBezTo>
                <a:cubicBezTo>
                  <a:pt x="769" y="1832"/>
                  <a:pt x="700" y="1821"/>
                  <a:pt x="625" y="1799"/>
                </a:cubicBezTo>
                <a:cubicBezTo>
                  <a:pt x="391" y="1731"/>
                  <a:pt x="212" y="1584"/>
                  <a:pt x="133" y="1433"/>
                </a:cubicBezTo>
                <a:lnTo>
                  <a:pt x="0" y="1551"/>
                </a:lnTo>
                <a:cubicBezTo>
                  <a:pt x="97" y="1731"/>
                  <a:pt x="320" y="1893"/>
                  <a:pt x="578" y="1968"/>
                </a:cubicBezTo>
                <a:cubicBezTo>
                  <a:pt x="677" y="1997"/>
                  <a:pt x="769" y="2011"/>
                  <a:pt x="852" y="2011"/>
                </a:cubicBezTo>
                <a:cubicBezTo>
                  <a:pt x="1129" y="2011"/>
                  <a:pt x="1312" y="1860"/>
                  <a:pt x="1379" y="1631"/>
                </a:cubicBezTo>
                <a:cubicBezTo>
                  <a:pt x="1461" y="1344"/>
                  <a:pt x="1329" y="1085"/>
                  <a:pt x="951" y="953"/>
                </a:cubicBezTo>
                <a:lnTo>
                  <a:pt x="1644" y="464"/>
                </a:lnTo>
                <a:lnTo>
                  <a:pt x="1680" y="335"/>
                </a:lnTo>
                <a:lnTo>
                  <a:pt x="53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8"/>
          <p:cNvSpPr txBox="1"/>
          <p:nvPr>
            <p:ph idx="4294967295" type="ctrTitle"/>
          </p:nvPr>
        </p:nvSpPr>
        <p:spPr>
          <a:xfrm>
            <a:off x="642800" y="1067500"/>
            <a:ext cx="16794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01 </a:t>
            </a:r>
            <a:endParaRPr>
              <a:solidFill>
                <a:srgbClr val="B7B7B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</a:rPr>
              <a:t>Comment Bubbles</a:t>
            </a:r>
            <a:endParaRPr>
              <a:solidFill>
                <a:srgbClr val="B7B7B7"/>
              </a:solidFill>
            </a:endParaRPr>
          </a:p>
        </p:txBody>
      </p:sp>
      <p:sp>
        <p:nvSpPr>
          <p:cNvPr id="229" name="Google Shape;229;p28"/>
          <p:cNvSpPr txBox="1"/>
          <p:nvPr>
            <p:ph idx="4294967295" type="ctrTitle"/>
          </p:nvPr>
        </p:nvSpPr>
        <p:spPr>
          <a:xfrm>
            <a:off x="642800" y="2816175"/>
            <a:ext cx="2112000" cy="3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02 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Collaborative Studio</a:t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230" name="Google Shape;23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0852" y="568874"/>
            <a:ext cx="4346575" cy="400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9"/>
          <p:cNvSpPr txBox="1"/>
          <p:nvPr>
            <p:ph idx="4" type="ctrTitle"/>
          </p:nvPr>
        </p:nvSpPr>
        <p:spPr>
          <a:xfrm>
            <a:off x="4481550" y="457300"/>
            <a:ext cx="38937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Interface Choice: Collaborative Studio</a:t>
            </a:r>
            <a:endParaRPr/>
          </a:p>
        </p:txBody>
      </p:sp>
      <p:sp>
        <p:nvSpPr>
          <p:cNvPr id="236" name="Google Shape;236;p29"/>
          <p:cNvSpPr txBox="1"/>
          <p:nvPr/>
        </p:nvSpPr>
        <p:spPr>
          <a:xfrm>
            <a:off x="633750" y="1243600"/>
            <a:ext cx="7129200" cy="3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Decision making rationale: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naheim"/>
              <a:buChar char="○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Displaying comment bubbles of various size too chaotic for phone screen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naheim"/>
              <a:buChar char="○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Collaborative studio is intuitive and provides structure to guide fans along design process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Anaheim"/>
              <a:buChar char="○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Comment bubbles not conducive to constructive discussions, and might amplify existing issues with comments sections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1000"/>
              </a:spcAft>
              <a:buClr>
                <a:srgbClr val="434343"/>
              </a:buClr>
              <a:buSzPts val="1800"/>
              <a:buFont typeface="Anaheim"/>
              <a:buChar char="●"/>
            </a:pPr>
            <a:r>
              <a:rPr lang="en" sz="18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Chose to continue with Collaborative Studio interface</a:t>
            </a:r>
            <a:endParaRPr sz="18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0"/>
          <p:cNvSpPr txBox="1"/>
          <p:nvPr>
            <p:ph type="ctrTitle"/>
          </p:nvPr>
        </p:nvSpPr>
        <p:spPr>
          <a:xfrm>
            <a:off x="2389800" y="1651999"/>
            <a:ext cx="4669200" cy="166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Prototype  </a:t>
            </a:r>
            <a:endParaRPr sz="6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&amp; Tasks</a:t>
            </a:r>
            <a:endParaRPr sz="6000"/>
          </a:p>
        </p:txBody>
      </p:sp>
      <p:sp>
        <p:nvSpPr>
          <p:cNvPr id="242" name="Google Shape;242;p30"/>
          <p:cNvSpPr/>
          <p:nvPr/>
        </p:nvSpPr>
        <p:spPr>
          <a:xfrm flipH="1">
            <a:off x="7815668" y="4906241"/>
            <a:ext cx="6829" cy="3196"/>
          </a:xfrm>
          <a:custGeom>
            <a:rect b="b" l="l" r="r" t="t"/>
            <a:pathLst>
              <a:path extrusionOk="0" h="66" w="141">
                <a:moveTo>
                  <a:pt x="123" y="1"/>
                </a:moveTo>
                <a:cubicBezTo>
                  <a:pt x="112" y="22"/>
                  <a:pt x="80" y="40"/>
                  <a:pt x="29" y="58"/>
                </a:cubicBezTo>
                <a:cubicBezTo>
                  <a:pt x="22" y="61"/>
                  <a:pt x="11" y="61"/>
                  <a:pt x="1" y="65"/>
                </a:cubicBezTo>
                <a:cubicBezTo>
                  <a:pt x="76" y="51"/>
                  <a:pt x="119" y="36"/>
                  <a:pt x="130" y="22"/>
                </a:cubicBezTo>
                <a:cubicBezTo>
                  <a:pt x="137" y="15"/>
                  <a:pt x="141" y="8"/>
                  <a:pt x="141" y="1"/>
                </a:cubicBez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conomy Thesis by Slidesgo">
  <a:themeElements>
    <a:clrScheme name="Simple Light">
      <a:dk1>
        <a:srgbClr val="EFEFEF"/>
      </a:dk1>
      <a:lt1>
        <a:srgbClr val="FFF2CC"/>
      </a:lt1>
      <a:dk2>
        <a:srgbClr val="FFE599"/>
      </a:dk2>
      <a:lt2>
        <a:srgbClr val="FFD966"/>
      </a:lt2>
      <a:accent1>
        <a:srgbClr val="F1C232"/>
      </a:accent1>
      <a:accent2>
        <a:srgbClr val="BF9000"/>
      </a:accent2>
      <a:accent3>
        <a:srgbClr val="434343"/>
      </a:accent3>
      <a:accent4>
        <a:srgbClr val="666666"/>
      </a:accent4>
      <a:accent5>
        <a:srgbClr val="999999"/>
      </a:accent5>
      <a:accent6>
        <a:srgbClr val="CCCCC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